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323" r:id="rId3"/>
    <p:sldId id="316" r:id="rId4"/>
    <p:sldId id="322" r:id="rId5"/>
    <p:sldId id="257" r:id="rId6"/>
    <p:sldId id="391" r:id="rId7"/>
    <p:sldId id="393" r:id="rId8"/>
    <p:sldId id="395" r:id="rId9"/>
    <p:sldId id="394" r:id="rId10"/>
    <p:sldId id="396" r:id="rId11"/>
    <p:sldId id="413" r:id="rId12"/>
    <p:sldId id="392" r:id="rId13"/>
    <p:sldId id="402" r:id="rId14"/>
    <p:sldId id="397" r:id="rId15"/>
    <p:sldId id="404" r:id="rId16"/>
    <p:sldId id="405" r:id="rId17"/>
    <p:sldId id="410" r:id="rId18"/>
    <p:sldId id="406" r:id="rId19"/>
    <p:sldId id="398" r:id="rId20"/>
    <p:sldId id="411" r:id="rId21"/>
    <p:sldId id="407" r:id="rId22"/>
    <p:sldId id="408" r:id="rId23"/>
    <p:sldId id="409" r:id="rId24"/>
    <p:sldId id="400" r:id="rId25"/>
    <p:sldId id="412" r:id="rId26"/>
    <p:sldId id="39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52" autoAdjust="0"/>
    <p:restoredTop sz="94660"/>
  </p:normalViewPr>
  <p:slideViewPr>
    <p:cSldViewPr>
      <p:cViewPr>
        <p:scale>
          <a:sx n="50" d="100"/>
          <a:sy n="50" d="100"/>
        </p:scale>
        <p:origin x="-17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16/01/2014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23.xml"/><Relationship Id="rId3" Type="http://schemas.openxmlformats.org/officeDocument/2006/relationships/slide" Target="../slides/slide3.xml"/><Relationship Id="rId7" Type="http://schemas.openxmlformats.org/officeDocument/2006/relationships/slide" Target="../slides/slide8.xml"/><Relationship Id="rId12" Type="http://schemas.openxmlformats.org/officeDocument/2006/relationships/slide" Target="../slides/slide20.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8.xml"/><Relationship Id="rId5" Type="http://schemas.openxmlformats.org/officeDocument/2006/relationships/slide" Target="../slides/slide6.xml"/><Relationship Id="rId10" Type="http://schemas.openxmlformats.org/officeDocument/2006/relationships/slide" Target="../slides/slide13.xml"/><Relationship Id="rId4" Type="http://schemas.openxmlformats.org/officeDocument/2006/relationships/slide" Target="../slides/slide26.xml"/><Relationship Id="rId9" Type="http://schemas.openxmlformats.org/officeDocument/2006/relationships/slide" Target="../slides/slide11.xml"/><Relationship Id="rId14" Type="http://schemas.openxmlformats.org/officeDocument/2006/relationships/slide" Target="../slides/slide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16/01/2014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6160196" y="6597352"/>
            <a:ext cx="1495745"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9"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2"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0" name="Round Same Side Corner Rectangle 19">
            <a:hlinkClick r:id="rId13" action="ppaction://hlinksldjump"/>
          </p:cNvPr>
          <p:cNvSpPr/>
          <p:nvPr userDrawn="1"/>
        </p:nvSpPr>
        <p:spPr>
          <a:xfrm>
            <a:off x="5148063" y="6600202"/>
            <a:ext cx="362073"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1" name="Round Same Side Corner Rectangle 20">
            <a:hlinkClick r:id="rId14" action="ppaction://hlinksldjump"/>
          </p:cNvPr>
          <p:cNvSpPr/>
          <p:nvPr userDrawn="1"/>
        </p:nvSpPr>
        <p:spPr>
          <a:xfrm>
            <a:off x="5492135" y="6597352"/>
            <a:ext cx="39604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22" name="Round Same Side Corner Rectangle 21">
            <a:hlinkClick r:id="rId14" action="ppaction://hlinksldjump"/>
          </p:cNvPr>
          <p:cNvSpPr/>
          <p:nvPr userDrawn="1"/>
        </p:nvSpPr>
        <p:spPr>
          <a:xfrm>
            <a:off x="5854208" y="6597352"/>
            <a:ext cx="39604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16/01/2014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16/01/2014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16/01/2014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16/01/2014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english.cri.cn/6909/2013/11/14/3123s798604.ht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ageuk.org.uk/home-and-care/home-safety-and-security/crime-preven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nvironment-agency.gov.uk/homeandleisure/floods/31644.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05</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3200" b="1" dirty="0" smtClean="0"/>
              <a:t>ORGANISATIONAL </a:t>
            </a:r>
            <a:r>
              <a:rPr lang="en-GB" sz="3200" b="1" dirty="0"/>
              <a:t>SYSTEMS SECURITY</a:t>
            </a:r>
            <a:r>
              <a:rPr lang="en-GB" sz="4000" b="1" dirty="0"/>
              <a:t> </a:t>
            </a:r>
            <a:endParaRPr lang="en-GB" sz="4000" dirty="0"/>
          </a:p>
          <a:p>
            <a:r>
              <a:rPr lang="en-GB" sz="4000" b="1" dirty="0"/>
              <a:t>T/601/7312 </a:t>
            </a:r>
            <a:endParaRPr lang="en-GB" sz="4000" dirty="0"/>
          </a:p>
          <a:p>
            <a:r>
              <a:rPr lang="en-GB" sz="4000" b="1" dirty="0"/>
              <a:t>LEVEL 3 UNIT 5 </a:t>
            </a:r>
            <a:endParaRPr lang="en-GB" sz="3600" dirty="0"/>
          </a:p>
        </p:txBody>
      </p:sp>
      <p:sp>
        <p:nvSpPr>
          <p:cNvPr id="4" name="TextBox 3"/>
          <p:cNvSpPr txBox="1"/>
          <p:nvPr/>
        </p:nvSpPr>
        <p:spPr>
          <a:xfrm>
            <a:off x="1259633" y="4106563"/>
            <a:ext cx="7704856" cy="1077218"/>
          </a:xfrm>
          <a:prstGeom prst="rect">
            <a:avLst/>
          </a:prstGeom>
          <a:noFill/>
        </p:spPr>
        <p:txBody>
          <a:bodyPr wrap="square" rtlCol="0">
            <a:spAutoFit/>
          </a:bodyPr>
          <a:lstStyle/>
          <a:p>
            <a:pPr algn="r"/>
            <a:r>
              <a:rPr lang="en-GB" sz="3200" b="1" dirty="0" smtClean="0"/>
              <a:t>LO2 - </a:t>
            </a:r>
            <a:r>
              <a:rPr lang="en-GB" sz="3200" dirty="0" smtClean="0"/>
              <a:t>Know </a:t>
            </a:r>
            <a:r>
              <a:rPr lang="en-GB" sz="3200" dirty="0"/>
              <a:t>how organisations can keep systems and data secure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9875" indent="-255588"/>
            <a:r>
              <a:rPr lang="en-GB" sz="2300" b="1" dirty="0"/>
              <a:t>S</a:t>
            </a:r>
            <a:r>
              <a:rPr lang="en-GB" sz="2300" b="1" dirty="0" smtClean="0"/>
              <a:t>ecurity staff</a:t>
            </a:r>
            <a:r>
              <a:rPr lang="en-GB" sz="2300" b="1" dirty="0"/>
              <a:t> </a:t>
            </a:r>
            <a:r>
              <a:rPr lang="en-GB" sz="2300" dirty="0" smtClean="0"/>
              <a:t>-  the percentage of deterrents from other physical security is measurable but nothing beats Security Staff and Security presence. Even fake burglar alarms stop thieves from trying, the show of force, the presence of a guard is enough to stop the most determined. Suddenly the risk of getting caught is so much higher and the chance to deny proof is seriously reduced.</a:t>
            </a:r>
          </a:p>
          <a:p>
            <a:pPr marL="269875" indent="-255588"/>
            <a:r>
              <a:rPr lang="en-GB" sz="2300" dirty="0" smtClean="0"/>
              <a:t>Security staff are both internal and external, operate cameras, watch the video screens, sometimes have dogs and do patrols. Internally they check every room before locking so this reduces the risk of someone hiding at the end of the day. They set the alarms and monitor door activity, check ID’s of people within the building and often stand guard around any particular area that is more at risk.</a:t>
            </a:r>
          </a:p>
          <a:p>
            <a:pPr marL="109728" indent="0">
              <a:buNone/>
            </a:pPr>
            <a:endParaRPr lang="en-GB" sz="2300" dirty="0"/>
          </a:p>
        </p:txBody>
      </p:sp>
      <p:sp>
        <p:nvSpPr>
          <p:cNvPr id="3" name="Title 2"/>
          <p:cNvSpPr>
            <a:spLocks noGrp="1"/>
          </p:cNvSpPr>
          <p:nvPr>
            <p:ph type="title"/>
          </p:nvPr>
        </p:nvSpPr>
        <p:spPr>
          <a:xfrm>
            <a:off x="251520" y="116632"/>
            <a:ext cx="8640960" cy="648072"/>
          </a:xfrm>
        </p:spPr>
        <p:txBody>
          <a:bodyPr>
            <a:noAutofit/>
          </a:bodyPr>
          <a:lstStyle/>
          <a:p>
            <a:r>
              <a:rPr lang="en-GB" sz="3200" dirty="0" smtClean="0"/>
              <a:t>P2.5 - Physical </a:t>
            </a:r>
            <a:r>
              <a:rPr lang="en-GB" sz="3200" dirty="0"/>
              <a:t>protection </a:t>
            </a:r>
            <a:r>
              <a:rPr lang="en-GB" sz="3200" dirty="0" smtClean="0"/>
              <a:t>– Security Staff</a:t>
            </a:r>
            <a:endParaRPr lang="en-GB" sz="3200" dirty="0"/>
          </a:p>
        </p:txBody>
      </p:sp>
    </p:spTree>
    <p:extLst>
      <p:ext uri="{BB962C8B-B14F-4D97-AF65-F5344CB8AC3E}">
        <p14:creationId xmlns:p14="http://schemas.microsoft.com/office/powerpoint/2010/main" val="1699126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800" dirty="0" smtClean="0"/>
              <a:t>The big difference other than security is price, guards cost money, standard salary is £17,000, the cost of all the other security measures put together, companies have to weigh this against the value and impact of the damage and the amount security guards prevent loss. Other measures that are taken into consideration include increase in electricity, additional equipment costs, training, hiring, monitoring duty rotas etc. but for most companies like schools this is a necessity rather than a luxury.</a:t>
            </a:r>
          </a:p>
          <a:p>
            <a:pPr marL="109728" indent="0">
              <a:buNone/>
            </a:pPr>
            <a:r>
              <a:rPr lang="en-GB" sz="1800" b="1" dirty="0"/>
              <a:t>Task </a:t>
            </a:r>
            <a:r>
              <a:rPr lang="en-GB" sz="1800" b="1" dirty="0" smtClean="0"/>
              <a:t>5 </a:t>
            </a:r>
            <a:r>
              <a:rPr lang="en-GB" sz="1800" b="1" dirty="0"/>
              <a:t>– </a:t>
            </a:r>
            <a:r>
              <a:rPr lang="en-GB" sz="1800" b="1" dirty="0" smtClean="0"/>
              <a:t>P2.5 </a:t>
            </a:r>
            <a:r>
              <a:rPr lang="en-GB" sz="1800" b="1" dirty="0"/>
              <a:t>– </a:t>
            </a:r>
            <a:r>
              <a:rPr lang="en-GB" sz="1800" dirty="0"/>
              <a:t>Describe to a new member of staff within a report, identifying the Physical Benefits of</a:t>
            </a:r>
            <a:r>
              <a:rPr lang="en-GB" sz="1800" b="1" dirty="0"/>
              <a:t> </a:t>
            </a:r>
            <a:r>
              <a:rPr lang="en-GB" sz="1800" b="1" dirty="0" smtClean="0"/>
              <a:t>Security Staff </a:t>
            </a:r>
            <a:r>
              <a:rPr lang="en-GB" sz="1800" dirty="0" smtClean="0"/>
              <a:t>to </a:t>
            </a:r>
            <a:r>
              <a:rPr lang="en-GB" sz="1800" dirty="0"/>
              <a:t>organisation’s resources and data</a:t>
            </a:r>
            <a:r>
              <a:rPr lang="en-GB" sz="1800" dirty="0" smtClean="0"/>
              <a:t>.</a:t>
            </a:r>
          </a:p>
          <a:p>
            <a:pPr marL="109728" indent="0">
              <a:buNone/>
            </a:pPr>
            <a:r>
              <a:rPr lang="en-GB" sz="1800" dirty="0" smtClean="0"/>
              <a:t>For merit you need to define the physical security measures in place of a company and state in your opinion the effectiveness of these security measures. Use news and articles to support your findings.</a:t>
            </a:r>
          </a:p>
          <a:p>
            <a:pPr marL="109728" indent="0">
              <a:buNone/>
            </a:pPr>
            <a:r>
              <a:rPr lang="en-GB" sz="1800" b="1" dirty="0" smtClean="0"/>
              <a:t>Task 6 – M2.1 - </a:t>
            </a:r>
            <a:r>
              <a:rPr lang="en-GB" sz="1800" dirty="0" smtClean="0"/>
              <a:t>Discuss the effectiveness of physical security measures used in an identified organisation </a:t>
            </a:r>
            <a:endParaRPr lang="en-GB" sz="1800" dirty="0" smtClean="0">
              <a:solidFill>
                <a:srgbClr val="000000"/>
              </a:solidFill>
            </a:endParaRPr>
          </a:p>
          <a:p>
            <a:pPr marL="109728" indent="0">
              <a:buNone/>
            </a:pPr>
            <a:endParaRPr lang="en-GB" sz="1800" dirty="0"/>
          </a:p>
        </p:txBody>
      </p:sp>
      <p:sp>
        <p:nvSpPr>
          <p:cNvPr id="3" name="Title 2"/>
          <p:cNvSpPr>
            <a:spLocks noGrp="1"/>
          </p:cNvSpPr>
          <p:nvPr>
            <p:ph type="title"/>
          </p:nvPr>
        </p:nvSpPr>
        <p:spPr>
          <a:xfrm>
            <a:off x="251520" y="116632"/>
            <a:ext cx="8640960" cy="648072"/>
          </a:xfrm>
        </p:spPr>
        <p:txBody>
          <a:bodyPr>
            <a:noAutofit/>
          </a:bodyPr>
          <a:lstStyle/>
          <a:p>
            <a:r>
              <a:rPr lang="en-GB" sz="3200" dirty="0" smtClean="0"/>
              <a:t>P2.5 - Physical </a:t>
            </a:r>
            <a:r>
              <a:rPr lang="en-GB" sz="3200" dirty="0"/>
              <a:t>protection </a:t>
            </a:r>
            <a:r>
              <a:rPr lang="en-GB" sz="3200" dirty="0" smtClean="0"/>
              <a:t>– Security Staff</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874960906"/>
              </p:ext>
            </p:extLst>
          </p:nvPr>
        </p:nvGraphicFramePr>
        <p:xfrm>
          <a:off x="323528" y="5661248"/>
          <a:ext cx="8568950" cy="579120"/>
        </p:xfrm>
        <a:graphic>
          <a:graphicData uri="http://schemas.openxmlformats.org/drawingml/2006/table">
            <a:tbl>
              <a:tblPr firstRow="1" bandRow="1">
                <a:tableStyleId>{5C22544A-7EE6-4342-B048-85BDC9FD1C3A}</a:tableStyleId>
              </a:tblPr>
              <a:tblGrid>
                <a:gridCol w="1713790"/>
                <a:gridCol w="1814602"/>
                <a:gridCol w="1800200"/>
                <a:gridCol w="1728192"/>
                <a:gridCol w="1512166"/>
              </a:tblGrid>
              <a:tr h="370840">
                <a:tc>
                  <a:txBody>
                    <a:bodyPr/>
                    <a:lstStyle/>
                    <a:p>
                      <a:pPr algn="ctr"/>
                      <a:r>
                        <a:rPr lang="en-GB" sz="1600" b="1" dirty="0" smtClean="0"/>
                        <a:t>Room and office security </a:t>
                      </a:r>
                      <a:endParaRPr lang="en-GB" sz="1600" dirty="0"/>
                    </a:p>
                  </a:txBody>
                  <a:tcPr/>
                </a:tc>
                <a:tc>
                  <a:txBody>
                    <a:bodyPr/>
                    <a:lstStyle/>
                    <a:p>
                      <a:pPr algn="ctr"/>
                      <a:r>
                        <a:rPr lang="en-GB" sz="1600" b="1" dirty="0" smtClean="0"/>
                        <a:t>Hardware above flood levels</a:t>
                      </a:r>
                      <a:r>
                        <a:rPr lang="en-GB" sz="1600" dirty="0" smtClean="0"/>
                        <a:t> </a:t>
                      </a:r>
                      <a:endParaRPr lang="en-GB" sz="1600" dirty="0"/>
                    </a:p>
                  </a:txBody>
                  <a:tcPr/>
                </a:tc>
                <a:tc>
                  <a:txBody>
                    <a:bodyPr/>
                    <a:lstStyle/>
                    <a:p>
                      <a:pPr algn="ctr"/>
                      <a:r>
                        <a:rPr lang="en-GB" sz="1600" b="1" dirty="0" smtClean="0"/>
                        <a:t>Remote backup storage</a:t>
                      </a:r>
                      <a:r>
                        <a:rPr lang="en-GB" sz="1600" dirty="0" smtClean="0"/>
                        <a:t> </a:t>
                      </a:r>
                      <a:endParaRPr lang="en-GB" sz="1600" dirty="0"/>
                    </a:p>
                  </a:txBody>
                  <a:tcPr/>
                </a:tc>
                <a:tc>
                  <a:txBody>
                    <a:bodyPr/>
                    <a:lstStyle/>
                    <a:p>
                      <a:pPr algn="ctr"/>
                      <a:r>
                        <a:rPr lang="en-GB" sz="1600" dirty="0" smtClean="0"/>
                        <a:t>Biometrics and Keypads</a:t>
                      </a:r>
                      <a:endParaRPr lang="en-GB" sz="1600" dirty="0"/>
                    </a:p>
                  </a:txBody>
                  <a:tcPr/>
                </a:tc>
                <a:tc>
                  <a:txBody>
                    <a:bodyPr/>
                    <a:lstStyle/>
                    <a:p>
                      <a:pPr algn="ctr"/>
                      <a:r>
                        <a:rPr lang="en-GB" sz="1600" dirty="0" smtClean="0"/>
                        <a:t>Security Staff</a:t>
                      </a:r>
                      <a:endParaRPr lang="en-GB" sz="1600" dirty="0"/>
                    </a:p>
                  </a:txBody>
                  <a:tcPr/>
                </a:tc>
              </a:tr>
            </a:tbl>
          </a:graphicData>
        </a:graphic>
      </p:graphicFrame>
    </p:spTree>
    <p:extLst>
      <p:ext uri="{BB962C8B-B14F-4D97-AF65-F5344CB8AC3E}">
        <p14:creationId xmlns:p14="http://schemas.microsoft.com/office/powerpoint/2010/main" val="3849688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9875" indent="-255588"/>
            <a:r>
              <a:rPr lang="en-GB" sz="1800" dirty="0" smtClean="0"/>
              <a:t>Physical protection works to a good degree but more often the attack comes form internal of external without the company even having to be in the same area. Internal attacks are more dangerous because these are deliberate and from staff who know the system, where files are stored, what way they are hidden and often know the security protocols in place to prevent attacks.  External attacks means hacking and this is another level of issue that can be prevented with the right kind of software and protections.</a:t>
            </a:r>
          </a:p>
          <a:p>
            <a:pPr marL="269875" indent="-255588"/>
            <a:r>
              <a:rPr lang="en-GB" sz="1800" b="1" dirty="0" smtClean="0"/>
              <a:t>Access </a:t>
            </a:r>
            <a:r>
              <a:rPr lang="en-GB" sz="1800" b="1" dirty="0"/>
              <a:t>levels </a:t>
            </a:r>
            <a:r>
              <a:rPr lang="en-GB" sz="1800" dirty="0" smtClean="0"/>
              <a:t>– Standard windows is set up on two levels, user and admin, on a network this can be added to for the individual access levels of staff, areas can be set as a level, rooms, groups of machines etc. these are called </a:t>
            </a:r>
            <a:r>
              <a:rPr lang="en-GB" sz="1800" b="1" dirty="0" smtClean="0"/>
              <a:t>profiles</a:t>
            </a:r>
            <a:r>
              <a:rPr lang="en-GB" sz="1800" dirty="0" smtClean="0"/>
              <a:t> and can be set by the administrator or any other administrator with the levels of rights.</a:t>
            </a:r>
          </a:p>
          <a:p>
            <a:pPr marL="269875" indent="-255588"/>
            <a:r>
              <a:rPr lang="en-GB" sz="1800" dirty="0" smtClean="0"/>
              <a:t>Similarly Access Rights can be set on folders and files as easily, allowing users to read the folders but not write back or delete, to open but not save. This feature is set as part of the OS and by the Admin users and is the standard, free, secure way of protecting files and folders and staying compliant with the DPA. The level of security this sets is medium, password still can be lost or guessed allowing other users the same rights if they decide to abuse the system.</a:t>
            </a:r>
          </a:p>
        </p:txBody>
      </p:sp>
      <p:sp>
        <p:nvSpPr>
          <p:cNvPr id="3" name="Title 2"/>
          <p:cNvSpPr>
            <a:spLocks noGrp="1"/>
          </p:cNvSpPr>
          <p:nvPr>
            <p:ph type="title"/>
          </p:nvPr>
        </p:nvSpPr>
        <p:spPr>
          <a:xfrm>
            <a:off x="251520" y="116632"/>
            <a:ext cx="8640960" cy="648072"/>
          </a:xfrm>
        </p:spPr>
        <p:txBody>
          <a:bodyPr>
            <a:noAutofit/>
          </a:bodyPr>
          <a:lstStyle/>
          <a:p>
            <a:r>
              <a:rPr lang="en-GB" sz="2400" dirty="0" smtClean="0"/>
              <a:t>P3.1 - </a:t>
            </a:r>
            <a:r>
              <a:rPr lang="en-GB" sz="2400" dirty="0"/>
              <a:t>Network and software </a:t>
            </a:r>
            <a:r>
              <a:rPr lang="en-GB" sz="2400" dirty="0" smtClean="0"/>
              <a:t>protection – Access levels </a:t>
            </a:r>
            <a:endParaRPr lang="en-GB" sz="2400" dirty="0"/>
          </a:p>
        </p:txBody>
      </p:sp>
    </p:spTree>
    <p:extLst>
      <p:ext uri="{BB962C8B-B14F-4D97-AF65-F5344CB8AC3E}">
        <p14:creationId xmlns:p14="http://schemas.microsoft.com/office/powerpoint/2010/main" val="2179719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72608"/>
          </a:xfrm>
        </p:spPr>
        <p:txBody>
          <a:bodyPr>
            <a:noAutofit/>
          </a:bodyPr>
          <a:lstStyle/>
          <a:p>
            <a:pPr marL="285750" indent="-285750"/>
            <a:r>
              <a:rPr lang="en-GB" sz="1800" b="1" dirty="0" smtClean="0"/>
              <a:t>Authorisation permissions - </a:t>
            </a:r>
            <a:r>
              <a:rPr lang="en-GB" sz="1800" dirty="0" smtClean="0"/>
              <a:t>User rights control what a user can do on a network-wide basis. Permissions enable you to fine-tune your network security by controlling access to specific network resources, such as files or printers, for individual users or groups. For example, you can set up permissions to allow users into the accounting department to access files in the server’s \ACCTG directory. Permissions can also enable some users to read certain files but not modify or delete them.</a:t>
            </a:r>
          </a:p>
          <a:p>
            <a:pPr marL="285750" indent="-285750"/>
            <a:r>
              <a:rPr lang="en-GB" sz="1800" dirty="0" smtClean="0"/>
              <a:t>Setting permission rights will restrict </a:t>
            </a:r>
            <a:br>
              <a:rPr lang="en-GB" sz="1800" dirty="0" smtClean="0"/>
            </a:br>
            <a:r>
              <a:rPr lang="en-GB" sz="1800" dirty="0" smtClean="0"/>
              <a:t>non-essential staff from looking at or</a:t>
            </a:r>
            <a:br>
              <a:rPr lang="en-GB" sz="1800" dirty="0" smtClean="0"/>
            </a:br>
            <a:r>
              <a:rPr lang="en-GB" sz="1800" dirty="0" smtClean="0"/>
              <a:t>using information. </a:t>
            </a:r>
            <a:br>
              <a:rPr lang="en-GB" sz="1800" dirty="0" smtClean="0"/>
            </a:br>
            <a:endParaRPr lang="en-GB" sz="1800" dirty="0" smtClean="0"/>
          </a:p>
          <a:p>
            <a:pPr marL="285750" indent="-285750"/>
            <a:r>
              <a:rPr lang="en-GB" sz="1800" b="1" dirty="0" smtClean="0"/>
              <a:t>Access Control lists - </a:t>
            </a:r>
            <a:r>
              <a:rPr lang="en-GB" sz="1800" dirty="0" smtClean="0"/>
              <a:t>Access control rights limit the user from damaging, modifying or accessing a file beyond their access levels. It restricts the file rights to whatever the network manager sets and can be done in whole groups like Students or a Class like Languages. Setting these rights protects files.</a:t>
            </a:r>
          </a:p>
          <a:p>
            <a:pPr marL="0" indent="0">
              <a:buNone/>
            </a:pPr>
            <a:r>
              <a:rPr lang="en-GB" sz="1800" b="1" dirty="0"/>
              <a:t>Task </a:t>
            </a:r>
            <a:r>
              <a:rPr lang="en-GB" sz="1800" b="1" dirty="0" smtClean="0"/>
              <a:t>7 </a:t>
            </a:r>
            <a:r>
              <a:rPr lang="en-GB" sz="1800" b="1" dirty="0"/>
              <a:t>– P3.1 – </a:t>
            </a:r>
            <a:r>
              <a:rPr lang="en-GB" sz="1800" dirty="0"/>
              <a:t>Describe to a new member of staff within a report, identifying the Software Benefits of setting</a:t>
            </a:r>
            <a:r>
              <a:rPr lang="en-GB" sz="1800" b="1" dirty="0"/>
              <a:t> Access Levels on files and Accounts </a:t>
            </a:r>
            <a:r>
              <a:rPr lang="en-GB" sz="1800" dirty="0"/>
              <a:t>to organisation’s resources and data.</a:t>
            </a:r>
          </a:p>
          <a:p>
            <a:pPr marL="0" indent="0">
              <a:buNone/>
            </a:pPr>
            <a:endParaRPr lang="en-GB" sz="1800" dirty="0" smtClean="0"/>
          </a:p>
        </p:txBody>
      </p:sp>
      <p:sp>
        <p:nvSpPr>
          <p:cNvPr id="3" name="Title 2"/>
          <p:cNvSpPr>
            <a:spLocks noGrp="1"/>
          </p:cNvSpPr>
          <p:nvPr>
            <p:ph type="title"/>
          </p:nvPr>
        </p:nvSpPr>
        <p:spPr>
          <a:xfrm>
            <a:off x="323528" y="188640"/>
            <a:ext cx="8229600" cy="778098"/>
          </a:xfrm>
        </p:spPr>
        <p:txBody>
          <a:bodyPr>
            <a:noAutofit/>
          </a:bodyPr>
          <a:lstStyle/>
          <a:p>
            <a:r>
              <a:rPr lang="en-GB" sz="2200" dirty="0"/>
              <a:t>P3.1 - Network and software protection – Access levels </a:t>
            </a:r>
          </a:p>
        </p:txBody>
      </p:sp>
      <p:pic>
        <p:nvPicPr>
          <p:cNvPr id="1026" name="Picture 2"/>
          <p:cNvPicPr>
            <a:picLocks noChangeAspect="1" noChangeArrowheads="1"/>
          </p:cNvPicPr>
          <p:nvPr/>
        </p:nvPicPr>
        <p:blipFill>
          <a:blip r:embed="rId2" cstate="print"/>
          <a:srcRect l="37500" t="26100" r="31788" b="54055"/>
          <a:stretch>
            <a:fillRect/>
          </a:stretch>
        </p:blipFill>
        <p:spPr bwMode="auto">
          <a:xfrm>
            <a:off x="6012160" y="2956793"/>
            <a:ext cx="2952328" cy="1192287"/>
          </a:xfrm>
          <a:prstGeom prst="rect">
            <a:avLst/>
          </a:prstGeom>
          <a:noFill/>
          <a:ln w="9525">
            <a:noFill/>
            <a:miter lim="800000"/>
            <a:headEnd/>
            <a:tailEnd/>
          </a:ln>
        </p:spPr>
      </p:pic>
    </p:spTree>
    <p:extLst>
      <p:ext uri="{BB962C8B-B14F-4D97-AF65-F5344CB8AC3E}">
        <p14:creationId xmlns:p14="http://schemas.microsoft.com/office/powerpoint/2010/main" val="25501277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85750" indent="-285750"/>
            <a:r>
              <a:rPr lang="en-GB" sz="1600" b="1" dirty="0"/>
              <a:t>S</a:t>
            </a:r>
            <a:r>
              <a:rPr lang="en-GB" sz="1600" b="1" dirty="0" smtClean="0"/>
              <a:t>oftware </a:t>
            </a:r>
            <a:r>
              <a:rPr lang="en-GB" sz="1600" b="1" dirty="0"/>
              <a:t>firewalls </a:t>
            </a:r>
            <a:r>
              <a:rPr lang="en-GB" sz="1600" dirty="0" smtClean="0"/>
              <a:t>- </a:t>
            </a:r>
            <a:r>
              <a:rPr lang="en-GB" sz="1600" dirty="0">
                <a:latin typeface="Calibri" pitchFamily="34" charset="0"/>
              </a:rPr>
              <a:t>A firewall is a security-conscious router that sits between the Internet and your network with a single purpose: preventing external attacks. The firewall acts as a security guard between the Internet and your Network. All network traffic into and out of the system must pass through the firewall, which prevents unauthorised access to the network. Some type of firewall is a must-have if your network has a connection to the Internet, whether that connection is broadband, T1, or some other high-speed connection. Without it, sooner or later a hacker will discover and breach your unprotected network. </a:t>
            </a:r>
          </a:p>
          <a:p>
            <a:pPr marL="285750" indent="-285750"/>
            <a:r>
              <a:rPr lang="en-GB" sz="1600" dirty="0">
                <a:latin typeface="Calibri" pitchFamily="34" charset="0"/>
              </a:rPr>
              <a:t>You can set up a firewall using two basic ways. The easiest way is to purchase a firewall program, which is basically a self-contained router with built-in firewall features like one Alarm or Sophos. Most firewall appliances include a Web-based interface that enables you to connect to the firewall from any computer on your network using a browser. You can then customise the firewall settings to suit your needs.</a:t>
            </a:r>
          </a:p>
          <a:p>
            <a:pPr marL="285750" indent="-285750"/>
            <a:r>
              <a:rPr lang="en-GB" sz="1600" dirty="0">
                <a:latin typeface="Calibri" pitchFamily="34" charset="0"/>
              </a:rPr>
              <a:t>Alternatively, you can set up a server computer to function as a firewall computer (SSL). The server can run just about any network operating system, but most dedicated firewall systems run Linux. Whether you use a firewall appliance or a firewall computer, the firewall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must </a:t>
            </a:r>
            <a:r>
              <a:rPr lang="en-GB" sz="1600" dirty="0">
                <a:latin typeface="Calibri" pitchFamily="34" charset="0"/>
              </a:rPr>
              <a:t>be located between your network and the Internet, firewall </a:t>
            </a:r>
            <a:br>
              <a:rPr lang="en-GB" sz="1600" dirty="0">
                <a:latin typeface="Calibri" pitchFamily="34" charset="0"/>
              </a:rPr>
            </a:br>
            <a:r>
              <a:rPr lang="en-GB" sz="1600" dirty="0">
                <a:latin typeface="Calibri" pitchFamily="34" charset="0"/>
              </a:rPr>
              <a:t>is connected to a network hub, which is, in turn, connected to the</a:t>
            </a:r>
            <a:br>
              <a:rPr lang="en-GB" sz="1600" dirty="0">
                <a:latin typeface="Calibri" pitchFamily="34" charset="0"/>
              </a:rPr>
            </a:br>
            <a:r>
              <a:rPr lang="en-GB" sz="1600" dirty="0">
                <a:latin typeface="Calibri" pitchFamily="34" charset="0"/>
              </a:rPr>
              <a:t>other computers on the network. The other end of the firewall </a:t>
            </a:r>
            <a:br>
              <a:rPr lang="en-GB" sz="1600" dirty="0">
                <a:latin typeface="Calibri" pitchFamily="34" charset="0"/>
              </a:rPr>
            </a:br>
            <a:r>
              <a:rPr lang="en-GB" sz="1600" dirty="0">
                <a:latin typeface="Calibri" pitchFamily="34" charset="0"/>
              </a:rPr>
              <a:t>is connected to the Internet. As a result, all traffic from the LAN </a:t>
            </a:r>
            <a:br>
              <a:rPr lang="en-GB" sz="1600" dirty="0">
                <a:latin typeface="Calibri" pitchFamily="34" charset="0"/>
              </a:rPr>
            </a:br>
            <a:r>
              <a:rPr lang="en-GB" sz="1600" dirty="0">
                <a:latin typeface="Calibri" pitchFamily="34" charset="0"/>
              </a:rPr>
              <a:t>to the Internet and vice versa must travel through the firewall</a:t>
            </a:r>
            <a:r>
              <a:rPr lang="en-GB" sz="1600" dirty="0" smtClean="0">
                <a:latin typeface="Calibri" pitchFamily="34" charset="0"/>
              </a:rPr>
              <a:t>.</a:t>
            </a:r>
            <a:endParaRPr lang="en-GB" sz="1600" dirty="0">
              <a:latin typeface="Calibri" pitchFamily="34" charset="0"/>
            </a:endParaRPr>
          </a:p>
        </p:txBody>
      </p:sp>
      <p:sp>
        <p:nvSpPr>
          <p:cNvPr id="3" name="Title 2"/>
          <p:cNvSpPr>
            <a:spLocks noGrp="1"/>
          </p:cNvSpPr>
          <p:nvPr>
            <p:ph type="title"/>
          </p:nvPr>
        </p:nvSpPr>
        <p:spPr>
          <a:xfrm>
            <a:off x="251520" y="116632"/>
            <a:ext cx="8640960" cy="648072"/>
          </a:xfrm>
        </p:spPr>
        <p:txBody>
          <a:bodyPr>
            <a:noAutofit/>
          </a:bodyPr>
          <a:lstStyle/>
          <a:p>
            <a:r>
              <a:rPr lang="en-GB" sz="2500" dirty="0" smtClean="0"/>
              <a:t>P3.2 - </a:t>
            </a:r>
            <a:r>
              <a:rPr lang="en-GB" sz="2500" dirty="0"/>
              <a:t>Network and software protection </a:t>
            </a:r>
            <a:r>
              <a:rPr lang="en-GB" sz="2500" dirty="0" smtClean="0"/>
              <a:t>- Firewalls</a:t>
            </a:r>
            <a:endParaRPr lang="en-GB" sz="2500" dirty="0"/>
          </a:p>
        </p:txBody>
      </p:sp>
      <p:pic>
        <p:nvPicPr>
          <p:cNvPr id="4" name="Picture 2"/>
          <p:cNvPicPr>
            <a:picLocks noChangeAspect="1" noChangeArrowheads="1"/>
          </p:cNvPicPr>
          <p:nvPr/>
        </p:nvPicPr>
        <p:blipFill>
          <a:blip r:embed="rId2" cstate="print"/>
          <a:srcRect l="41361" t="63790" r="38329" b="11330"/>
          <a:stretch>
            <a:fillRect/>
          </a:stretch>
        </p:blipFill>
        <p:spPr bwMode="auto">
          <a:xfrm>
            <a:off x="6770646" y="4437112"/>
            <a:ext cx="2150638" cy="2016224"/>
          </a:xfrm>
          <a:prstGeom prst="rect">
            <a:avLst/>
          </a:prstGeom>
          <a:noFill/>
          <a:ln w="9525">
            <a:noFill/>
            <a:miter lim="800000"/>
            <a:headEnd/>
            <a:tailEnd/>
          </a:ln>
        </p:spPr>
      </p:pic>
    </p:spTree>
    <p:extLst>
      <p:ext uri="{BB962C8B-B14F-4D97-AF65-F5344CB8AC3E}">
        <p14:creationId xmlns:p14="http://schemas.microsoft.com/office/powerpoint/2010/main" val="19525951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800" dirty="0" smtClean="0"/>
              <a:t>P3.2 </a:t>
            </a:r>
            <a:r>
              <a:rPr lang="en-GB" sz="2800" dirty="0"/>
              <a:t>- Network and software protection - SSL</a:t>
            </a:r>
          </a:p>
        </p:txBody>
      </p:sp>
      <p:sp>
        <p:nvSpPr>
          <p:cNvPr id="3" name="Content Placeholder 2"/>
          <p:cNvSpPr>
            <a:spLocks noGrp="1"/>
          </p:cNvSpPr>
          <p:nvPr>
            <p:ph idx="1"/>
          </p:nvPr>
        </p:nvSpPr>
        <p:spPr>
          <a:xfrm>
            <a:off x="251520" y="836712"/>
            <a:ext cx="8640960" cy="5688632"/>
          </a:xfrm>
        </p:spPr>
        <p:txBody>
          <a:bodyPr>
            <a:normAutofit/>
          </a:bodyPr>
          <a:lstStyle/>
          <a:p>
            <a:r>
              <a:rPr lang="en-GB" sz="2000" b="1" dirty="0">
                <a:latin typeface="Calibri" pitchFamily="34" charset="0"/>
              </a:rPr>
              <a:t>SSL (Secure Sockets Layer) </a:t>
            </a:r>
            <a:r>
              <a:rPr lang="en-GB" sz="2000" dirty="0">
                <a:latin typeface="Calibri" pitchFamily="34" charset="0"/>
              </a:rPr>
              <a:t>is a method of encrypting TCP/IP transmissions—including Web pages and data entered into Web forms—en route between the client and server using public key encryption technology. If you trade stocks or purchase goods on the Web, for example, you are most likely using SSL to transmit your order information. SSL is popular and used widely. The most recent versions of Web browsers, such as Firefox and Internet Explorer, include SSL client support in their software.</a:t>
            </a:r>
          </a:p>
          <a:p>
            <a:r>
              <a:rPr lang="en-GB" sz="2000" dirty="0">
                <a:latin typeface="Calibri" pitchFamily="34" charset="0"/>
              </a:rPr>
              <a:t>If you have used the Web, you have probably noticed that URLs for most Web pages begin with the HTTP prefix, which indicates that the request is handled by TCP/IP port 80 using the HTTP protocol. When Web page URLs begin with the prefix HTTPS (which stands for HTTP over Secure Sockets Layer or HTTP Secure), they require that their data be transferred from server to client and vice versa using SSL encryption. HTTPS uses the TCP port number 443, rather than port 80. After an SSL connection has been established between a Web server and client, the client’s browser indicates this by showing a padlock in the lower-right corner of the screen in the browser’s status bar, in the URL textbox, or elsewhere.</a:t>
            </a:r>
          </a:p>
        </p:txBody>
      </p:sp>
    </p:spTree>
    <p:extLst>
      <p:ext uri="{BB962C8B-B14F-4D97-AF65-F5344CB8AC3E}">
        <p14:creationId xmlns:p14="http://schemas.microsoft.com/office/powerpoint/2010/main" val="20780543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P3.2 </a:t>
            </a:r>
            <a:r>
              <a:rPr lang="en-GB" sz="2800" dirty="0"/>
              <a:t>- Network and software protection </a:t>
            </a:r>
            <a:r>
              <a:rPr lang="en-GB" sz="2800" dirty="0" smtClean="0"/>
              <a:t>- SSL</a:t>
            </a:r>
            <a:endParaRPr lang="en-GB" sz="2800" dirty="0"/>
          </a:p>
        </p:txBody>
      </p:sp>
      <p:sp>
        <p:nvSpPr>
          <p:cNvPr id="3" name="Content Placeholder 2"/>
          <p:cNvSpPr>
            <a:spLocks noGrp="1"/>
          </p:cNvSpPr>
          <p:nvPr>
            <p:ph idx="1"/>
          </p:nvPr>
        </p:nvSpPr>
        <p:spPr>
          <a:xfrm>
            <a:off x="251520" y="980728"/>
            <a:ext cx="8640960" cy="5544616"/>
          </a:xfrm>
        </p:spPr>
        <p:txBody>
          <a:bodyPr>
            <a:normAutofit/>
          </a:bodyPr>
          <a:lstStyle/>
          <a:p>
            <a:r>
              <a:rPr lang="en-GB" sz="2400" dirty="0">
                <a:latin typeface="Calibri" pitchFamily="34" charset="0"/>
              </a:rPr>
              <a:t>Each time a client and server establish an SSL connection, they also establish a unique SSL session, or an association between the client and server that is defined by an agreement on a specific set of encryption techniques. An SSL session allows the client and server to continue to exchange data securely as long as the client is still connected to the </a:t>
            </a:r>
            <a:r>
              <a:rPr lang="en-GB" sz="2400" dirty="0" smtClean="0">
                <a:latin typeface="Calibri" pitchFamily="34" charset="0"/>
              </a:rPr>
              <a:t>server.</a:t>
            </a:r>
          </a:p>
          <a:p>
            <a:r>
              <a:rPr lang="en-GB" sz="2400" dirty="0" smtClean="0">
                <a:latin typeface="Calibri" pitchFamily="34" charset="0"/>
              </a:rPr>
              <a:t>An </a:t>
            </a:r>
            <a:r>
              <a:rPr lang="en-GB" sz="2400" dirty="0">
                <a:latin typeface="Calibri" pitchFamily="34" charset="0"/>
              </a:rPr>
              <a:t>SSL session is created by the SSL handshake protocol, one of several protocols within SSL, and perhaps the most significant. As its name implies, the handshake protocol allows the client and server to authenticate (or introduce) each other and establishes terms for how they will securely exchange data. For example, when you are connected to the Web and you decide to open your bank’s account access URL, your browser initiates an SSL connection with the hand shake protocol.</a:t>
            </a:r>
          </a:p>
        </p:txBody>
      </p:sp>
    </p:spTree>
    <p:extLst>
      <p:ext uri="{BB962C8B-B14F-4D97-AF65-F5344CB8AC3E}">
        <p14:creationId xmlns:p14="http://schemas.microsoft.com/office/powerpoint/2010/main" val="1140006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800" b="1" dirty="0" smtClean="0"/>
              <a:t>Anti-malware software </a:t>
            </a:r>
            <a:r>
              <a:rPr lang="en-GB" sz="1800" dirty="0" smtClean="0"/>
              <a:t>– This is similar to anti-virus software in that it is designed to block attacks internally and externally. What they do is look for specific coding within files that allows a program to access the internet surreptitiously. This is usually spyware, malware and adware. These usually enter computer systems as cookies, that allows the program to temporarily turn off the firewall and allow a program to crawl onto the system. When the file becomes active it will then access the Internet to pass on information.</a:t>
            </a:r>
          </a:p>
          <a:p>
            <a:r>
              <a:rPr lang="en-GB" sz="1800" dirty="0" smtClean="0"/>
              <a:t>An anti-malware program intercepts these external IP calls and blocks them, then tracks the cause back and will then defend against further attacks by neutralising the external connection abilities of the program and then quarantining the program and code.</a:t>
            </a:r>
          </a:p>
          <a:p>
            <a:r>
              <a:rPr lang="en-GB" sz="1800" dirty="0" smtClean="0"/>
              <a:t>Examples of such programs are </a:t>
            </a:r>
            <a:r>
              <a:rPr lang="en-GB" sz="1800" dirty="0" err="1" smtClean="0"/>
              <a:t>AdAware</a:t>
            </a:r>
            <a:r>
              <a:rPr lang="en-GB" sz="1800" dirty="0" smtClean="0"/>
              <a:t> and </a:t>
            </a:r>
            <a:r>
              <a:rPr lang="en-GB" sz="1800" dirty="0" err="1" smtClean="0"/>
              <a:t>Spybot</a:t>
            </a:r>
            <a:r>
              <a:rPr lang="en-GB" sz="1800" dirty="0" smtClean="0"/>
              <a:t>. Because of the increase in malware that is available, the .</a:t>
            </a:r>
            <a:r>
              <a:rPr lang="en-GB" sz="1800" dirty="0" err="1" smtClean="0"/>
              <a:t>dat</a:t>
            </a:r>
            <a:r>
              <a:rPr lang="en-GB" sz="1800" dirty="0" smtClean="0"/>
              <a:t> files of these programs and others are updated when there are new threats. These programs and </a:t>
            </a:r>
            <a:r>
              <a:rPr lang="en-GB" sz="1800" dirty="0" err="1" smtClean="0"/>
              <a:t>othes</a:t>
            </a:r>
            <a:r>
              <a:rPr lang="en-GB" sz="1800" dirty="0" smtClean="0"/>
              <a:t> are 99% effective, combined with a good virus checker they are 99.9% effective, but it is still that 0.1% that gets through. With SSL protection combines this is even more secure.</a:t>
            </a:r>
            <a:endParaRPr lang="en-GB" sz="1800" dirty="0"/>
          </a:p>
        </p:txBody>
      </p:sp>
      <p:sp>
        <p:nvSpPr>
          <p:cNvPr id="3" name="Title 2"/>
          <p:cNvSpPr>
            <a:spLocks noGrp="1"/>
          </p:cNvSpPr>
          <p:nvPr>
            <p:ph type="title"/>
          </p:nvPr>
        </p:nvSpPr>
        <p:spPr>
          <a:xfrm>
            <a:off x="251520" y="116632"/>
            <a:ext cx="8640960" cy="648072"/>
          </a:xfrm>
        </p:spPr>
        <p:txBody>
          <a:bodyPr>
            <a:noAutofit/>
          </a:bodyPr>
          <a:lstStyle/>
          <a:p>
            <a:r>
              <a:rPr lang="en-GB" sz="3200" dirty="0" smtClean="0"/>
              <a:t>P3.2 - </a:t>
            </a:r>
            <a:r>
              <a:rPr lang="en-GB" sz="3200" dirty="0"/>
              <a:t>Network and software protection </a:t>
            </a:r>
          </a:p>
        </p:txBody>
      </p:sp>
    </p:spTree>
    <p:extLst>
      <p:ext uri="{BB962C8B-B14F-4D97-AF65-F5344CB8AC3E}">
        <p14:creationId xmlns:p14="http://schemas.microsoft.com/office/powerpoint/2010/main" val="3262476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200" dirty="0" smtClean="0"/>
              <a:t>P3.2 </a:t>
            </a:r>
            <a:r>
              <a:rPr lang="en-GB" sz="2200" dirty="0"/>
              <a:t>- Network and software protection </a:t>
            </a:r>
            <a:r>
              <a:rPr lang="en-GB" sz="2200" dirty="0" smtClean="0"/>
              <a:t> - Digital Certificate</a:t>
            </a:r>
            <a:endParaRPr lang="en-GB" sz="2200" dirty="0"/>
          </a:p>
        </p:txBody>
      </p:sp>
      <p:sp>
        <p:nvSpPr>
          <p:cNvPr id="3" name="Content Placeholder 2"/>
          <p:cNvSpPr>
            <a:spLocks noGrp="1"/>
          </p:cNvSpPr>
          <p:nvPr>
            <p:ph idx="1"/>
          </p:nvPr>
        </p:nvSpPr>
        <p:spPr>
          <a:xfrm>
            <a:off x="251520" y="764705"/>
            <a:ext cx="8712968" cy="5040559"/>
          </a:xfrm>
        </p:spPr>
        <p:txBody>
          <a:bodyPr>
            <a:noAutofit/>
          </a:bodyPr>
          <a:lstStyle/>
          <a:p>
            <a:r>
              <a:rPr lang="en-GB" sz="2000" b="1" dirty="0"/>
              <a:t>A digital certificate </a:t>
            </a:r>
            <a:r>
              <a:rPr lang="en-GB" sz="2000" dirty="0"/>
              <a:t>is a password-protected and encrypted file that holds an individual’s identification information, including a public key. In the context of digital certificates, the individual’s public key verifies the sender’s digital signature. An organisation that issues and maintains digital certificates is known as a CA (certificate authority). For example, on the Internet, certificate authorities such as VeriSign will, for a fee, keep your digital certificate on their server and ensure to all who want to send encrypted messages to you (for example, an order via your e-commerce site) that the certificate is indeed yours.</a:t>
            </a:r>
          </a:p>
          <a:p>
            <a:r>
              <a:rPr lang="en-GB" sz="2000" dirty="0"/>
              <a:t>The use of certificate authorities to associate public keys with certain users is known as PKI (public key infrastructure</a:t>
            </a:r>
            <a:r>
              <a:rPr lang="en-GB" sz="2000" dirty="0" smtClean="0"/>
              <a:t>).</a:t>
            </a:r>
          </a:p>
          <a:p>
            <a:r>
              <a:rPr lang="en-GB" sz="2000" b="1" dirty="0"/>
              <a:t>Task 8</a:t>
            </a:r>
            <a:r>
              <a:rPr lang="en-GB" sz="2000" b="1" dirty="0" smtClean="0"/>
              <a:t> </a:t>
            </a:r>
            <a:r>
              <a:rPr lang="en-GB" sz="2000" b="1" dirty="0"/>
              <a:t>– </a:t>
            </a:r>
            <a:r>
              <a:rPr lang="en-GB" sz="2000" b="1" dirty="0" smtClean="0"/>
              <a:t>P3.2 </a:t>
            </a:r>
            <a:r>
              <a:rPr lang="en-GB" sz="2000" b="1" dirty="0"/>
              <a:t>– </a:t>
            </a:r>
            <a:r>
              <a:rPr lang="en-GB" sz="2000" dirty="0"/>
              <a:t>Describe to a new member of staff within a report, identifying the Software Benefits of</a:t>
            </a:r>
            <a:r>
              <a:rPr lang="en-GB" sz="2000" b="1" dirty="0"/>
              <a:t> </a:t>
            </a:r>
            <a:r>
              <a:rPr lang="en-GB" sz="2000" b="1" dirty="0" smtClean="0"/>
              <a:t>Software Protection </a:t>
            </a:r>
            <a:r>
              <a:rPr lang="en-GB" sz="2000" dirty="0"/>
              <a:t>to organisation’s resources and data</a:t>
            </a:r>
            <a:r>
              <a:rPr lang="en-GB" sz="2000" dirty="0" smtClean="0"/>
              <a:t>.</a:t>
            </a: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686985401"/>
              </p:ext>
            </p:extLst>
          </p:nvPr>
        </p:nvGraphicFramePr>
        <p:xfrm>
          <a:off x="251520" y="5877272"/>
          <a:ext cx="8712968" cy="609600"/>
        </p:xfrm>
        <a:graphic>
          <a:graphicData uri="http://schemas.openxmlformats.org/drawingml/2006/table">
            <a:tbl>
              <a:tblPr firstRow="1" bandRow="1">
                <a:tableStyleId>{5C22544A-7EE6-4342-B048-85BDC9FD1C3A}</a:tableStyleId>
              </a:tblPr>
              <a:tblGrid>
                <a:gridCol w="1944216"/>
                <a:gridCol w="2412268"/>
                <a:gridCol w="2340260"/>
                <a:gridCol w="2016224"/>
              </a:tblGrid>
              <a:tr h="370840">
                <a:tc>
                  <a:txBody>
                    <a:bodyPr/>
                    <a:lstStyle/>
                    <a:p>
                      <a:pPr algn="ctr"/>
                      <a:r>
                        <a:rPr lang="en-GB" sz="1700" b="1" dirty="0" smtClean="0">
                          <a:latin typeface="+mn-lt"/>
                        </a:rPr>
                        <a:t>Software firewalls </a:t>
                      </a:r>
                      <a:endParaRPr lang="en-GB" sz="1700" dirty="0">
                        <a:latin typeface="+mn-lt"/>
                      </a:endParaRPr>
                    </a:p>
                  </a:txBody>
                  <a:tcPr/>
                </a:tc>
                <a:tc>
                  <a:txBody>
                    <a:bodyPr/>
                    <a:lstStyle/>
                    <a:p>
                      <a:pPr algn="ctr"/>
                      <a:r>
                        <a:rPr lang="en-GB" sz="1700" b="1" dirty="0" smtClean="0">
                          <a:latin typeface="+mn-lt"/>
                        </a:rPr>
                        <a:t>Secure Sockets Layer</a:t>
                      </a:r>
                      <a:endParaRPr lang="en-GB" sz="1700" dirty="0">
                        <a:latin typeface="+mn-lt"/>
                      </a:endParaRPr>
                    </a:p>
                  </a:txBody>
                  <a:tcPr/>
                </a:tc>
                <a:tc>
                  <a:txBody>
                    <a:bodyPr/>
                    <a:lstStyle/>
                    <a:p>
                      <a:pPr algn="ctr"/>
                      <a:r>
                        <a:rPr lang="en-GB" sz="1700" b="1" dirty="0" smtClean="0">
                          <a:latin typeface="+mn-lt"/>
                        </a:rPr>
                        <a:t>Anti-malware software </a:t>
                      </a:r>
                      <a:endParaRPr lang="en-GB" sz="1700" dirty="0">
                        <a:latin typeface="+mn-lt"/>
                      </a:endParaRPr>
                    </a:p>
                  </a:txBody>
                  <a:tcPr/>
                </a:tc>
                <a:tc>
                  <a:txBody>
                    <a:bodyPr/>
                    <a:lstStyle/>
                    <a:p>
                      <a:pPr algn="ctr"/>
                      <a:r>
                        <a:rPr lang="en-GB" sz="1700" b="1" dirty="0" smtClean="0">
                          <a:latin typeface="+mn-lt"/>
                        </a:rPr>
                        <a:t>Digital certificate </a:t>
                      </a:r>
                      <a:endParaRPr lang="en-GB" sz="1700" dirty="0">
                        <a:latin typeface="+mn-lt"/>
                      </a:endParaRPr>
                    </a:p>
                  </a:txBody>
                  <a:tcPr/>
                </a:tc>
              </a:tr>
            </a:tbl>
          </a:graphicData>
        </a:graphic>
      </p:graphicFrame>
    </p:spTree>
    <p:extLst>
      <p:ext uri="{BB962C8B-B14F-4D97-AF65-F5344CB8AC3E}">
        <p14:creationId xmlns:p14="http://schemas.microsoft.com/office/powerpoint/2010/main" val="3150928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55588" indent="-255588"/>
            <a:r>
              <a:rPr lang="en-GB" sz="1700" b="1" dirty="0"/>
              <a:t>B</a:t>
            </a:r>
            <a:r>
              <a:rPr lang="en-GB" sz="1700" b="1" dirty="0" smtClean="0"/>
              <a:t>ackup </a:t>
            </a:r>
            <a:r>
              <a:rPr lang="en-GB" sz="1700" b="1" dirty="0"/>
              <a:t>utilities </a:t>
            </a:r>
            <a:r>
              <a:rPr lang="en-GB" sz="1700" dirty="0" smtClean="0"/>
              <a:t>-  these do not stop a problem from happening but limit the damage and downtime of the damage. There are all sorts of backup utilities, those that backup partially, fully, those that back up regularly, those that are set on a timer, software backups and hardware backups.</a:t>
            </a:r>
          </a:p>
          <a:p>
            <a:pPr marL="255588" indent="-255588"/>
            <a:r>
              <a:rPr lang="en-GB" sz="1700" dirty="0" smtClean="0"/>
              <a:t>Examples of software backup lowest level include timed backup setting in </a:t>
            </a:r>
            <a:r>
              <a:rPr lang="en-GB" sz="1700" dirty="0"/>
              <a:t>M</a:t>
            </a:r>
            <a:r>
              <a:rPr lang="en-GB" sz="1700" dirty="0" smtClean="0"/>
              <a:t>icrosoft applications. These can be set by the user. Higher level backups utilities include server backup programs on Novell and Windows Server clients that set backup times and data flows at the end of each day to secure networks. These tend to backup onto an external hard drive, tape drive or different server.</a:t>
            </a:r>
          </a:p>
          <a:p>
            <a:pPr marL="255588" indent="-255588"/>
            <a:r>
              <a:rPr lang="en-GB" sz="1700" dirty="0" smtClean="0"/>
              <a:t>The benefits of these are the obvious, secures against data loss, but there are other reasons, because of the DPA, because it is good policy, because of previous losses and learning the lessons included.</a:t>
            </a:r>
          </a:p>
          <a:p>
            <a:pPr marL="255588" indent="-255588"/>
            <a:r>
              <a:rPr lang="en-GB" sz="1700" b="1" dirty="0" smtClean="0"/>
              <a:t>Encryption </a:t>
            </a:r>
            <a:r>
              <a:rPr lang="en-GB" sz="1700" b="1" dirty="0"/>
              <a:t>of files and folders </a:t>
            </a:r>
            <a:r>
              <a:rPr lang="en-GB" sz="1700" b="1" dirty="0" smtClean="0"/>
              <a:t>and Encryption </a:t>
            </a:r>
            <a:r>
              <a:rPr lang="en-GB" sz="1700" b="1" dirty="0"/>
              <a:t>of entire discs</a:t>
            </a:r>
            <a:r>
              <a:rPr lang="en-GB" sz="1700" dirty="0"/>
              <a:t> </a:t>
            </a:r>
            <a:r>
              <a:rPr lang="en-GB" sz="1700" dirty="0" smtClean="0"/>
              <a:t>– Encryption is the highest form of protection that can be put on information and the most essential when information is more valuable. Encryption is east as well, password protecting can be hacked but encryption adds a higher level of security. Basically it scrambles the information, the higher the bit encryption (16, 32, 64, 128 etc.) the more times it scrambles the information. This is true for files, folders and entire hard drives.</a:t>
            </a:r>
            <a:endParaRPr lang="en-GB" sz="1700" dirty="0"/>
          </a:p>
        </p:txBody>
      </p:sp>
      <p:sp>
        <p:nvSpPr>
          <p:cNvPr id="3" name="Title 2"/>
          <p:cNvSpPr>
            <a:spLocks noGrp="1"/>
          </p:cNvSpPr>
          <p:nvPr>
            <p:ph type="title"/>
          </p:nvPr>
        </p:nvSpPr>
        <p:spPr>
          <a:xfrm>
            <a:off x="251520" y="116632"/>
            <a:ext cx="8640960" cy="648072"/>
          </a:xfrm>
        </p:spPr>
        <p:txBody>
          <a:bodyPr>
            <a:noAutofit/>
          </a:bodyPr>
          <a:lstStyle/>
          <a:p>
            <a:r>
              <a:rPr lang="en-GB" sz="2100" dirty="0" smtClean="0"/>
              <a:t>P3.3 - </a:t>
            </a:r>
            <a:r>
              <a:rPr lang="en-GB" sz="2100" dirty="0"/>
              <a:t>Network and software </a:t>
            </a:r>
            <a:r>
              <a:rPr lang="en-GB" sz="2100" dirty="0" smtClean="0"/>
              <a:t>protection – Backup and Encryption </a:t>
            </a:r>
            <a:endParaRPr lang="en-GB" sz="2100" dirty="0"/>
          </a:p>
        </p:txBody>
      </p:sp>
    </p:spTree>
    <p:extLst>
      <p:ext uri="{BB962C8B-B14F-4D97-AF65-F5344CB8AC3E}">
        <p14:creationId xmlns:p14="http://schemas.microsoft.com/office/powerpoint/2010/main" val="660683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Autofit/>
          </a:bodyPr>
          <a:lstStyle/>
          <a:p>
            <a:pPr marL="269875" indent="-255588"/>
            <a:r>
              <a:rPr lang="en-GB" sz="1700" dirty="0" smtClean="0"/>
              <a:t>Organisations </a:t>
            </a:r>
            <a:r>
              <a:rPr lang="en-GB" sz="1700" dirty="0"/>
              <a:t>collect, create and manipulate a wide range of data and information; the cost of these activities is often much higher than the organisation realises until they are lost or stolen. Everyone who works with an information system should understand their responsibility to protect the system against theft or loss and all IT professionals need to understand how to support the organisation in protecting its digital assets and hardware. This unit will enable the learner to recognise the importance of protecting systems against any security issues or failures when working with the hardware and software and providing guidance to customers on the security of their systems. Additionally, it will also ensure that learners keep the importance of security at the forefront of their activities in order to identify threats and protect the organisation and its assets as they work with the information system while working towards the qualification as well as in the work place. </a:t>
            </a:r>
          </a:p>
          <a:p>
            <a:pPr marL="269875" indent="-255588"/>
            <a:r>
              <a:rPr lang="en-GB" sz="1700" dirty="0"/>
              <a:t>The aim of this unit is to provide the learner with an understanding of the importance of securing organisational IT systems, the impact of the law on the application of security policies and the range of security threats which must be protected against with an organisation and the tools which are used to provide protection. The learner will be able to apply this knowledge to any organisation through reviewing and making recommendations for improvements.</a:t>
            </a:r>
          </a:p>
        </p:txBody>
      </p:sp>
      <p:sp>
        <p:nvSpPr>
          <p:cNvPr id="3" name="Title 2"/>
          <p:cNvSpPr>
            <a:spLocks noGrp="1"/>
          </p:cNvSpPr>
          <p:nvPr>
            <p:ph type="title"/>
          </p:nvPr>
        </p:nvSpPr>
        <p:spPr>
          <a:xfrm>
            <a:off x="230832" y="116632"/>
            <a:ext cx="8733656" cy="720080"/>
          </a:xfrm>
        </p:spPr>
        <p:txBody>
          <a:bodyPr>
            <a:normAutofit/>
          </a:bodyPr>
          <a:lstStyle/>
          <a:p>
            <a:r>
              <a:rPr lang="en-GB" dirty="0"/>
              <a:t>AIM AND PURPOSE OF THE UNIT </a:t>
            </a:r>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85728"/>
            <a:ext cx="8640960" cy="478976"/>
          </a:xfrm>
        </p:spPr>
        <p:txBody>
          <a:bodyPr>
            <a:noAutofit/>
          </a:bodyPr>
          <a:lstStyle/>
          <a:p>
            <a:r>
              <a:rPr lang="en-GB" sz="2000" dirty="0"/>
              <a:t>P3.3 - Network and software protection – Backup and Encryption </a:t>
            </a:r>
          </a:p>
        </p:txBody>
      </p:sp>
      <p:sp>
        <p:nvSpPr>
          <p:cNvPr id="3" name="Content Placeholder 2"/>
          <p:cNvSpPr>
            <a:spLocks noGrp="1"/>
          </p:cNvSpPr>
          <p:nvPr>
            <p:ph idx="1"/>
          </p:nvPr>
        </p:nvSpPr>
        <p:spPr>
          <a:xfrm>
            <a:off x="285720" y="908720"/>
            <a:ext cx="8572560" cy="5040560"/>
          </a:xfrm>
        </p:spPr>
        <p:txBody>
          <a:bodyPr>
            <a:noAutofit/>
          </a:bodyPr>
          <a:lstStyle/>
          <a:p>
            <a:pPr>
              <a:lnSpc>
                <a:spcPct val="90000"/>
              </a:lnSpc>
            </a:pPr>
            <a:r>
              <a:rPr lang="en-US" sz="1600" dirty="0" smtClean="0">
                <a:cs typeface="Times New Roman" pitchFamily="18" charset="0"/>
              </a:rPr>
              <a:t>Prevents confidential data from being read by </a:t>
            </a:r>
            <a:r>
              <a:rPr lang="en-US" sz="1600" dirty="0" smtClean="0">
                <a:cs typeface="Times New Roman" pitchFamily="18" charset="0"/>
              </a:rPr>
              <a:t/>
            </a:r>
            <a:br>
              <a:rPr lang="en-US" sz="1600" dirty="0" smtClean="0">
                <a:cs typeface="Times New Roman" pitchFamily="18" charset="0"/>
              </a:rPr>
            </a:br>
            <a:r>
              <a:rPr lang="en-US" sz="1600" dirty="0" err="1" smtClean="0">
                <a:cs typeface="Times New Roman" pitchFamily="18" charset="0"/>
              </a:rPr>
              <a:t>unauthorised</a:t>
            </a:r>
            <a:r>
              <a:rPr lang="en-US" sz="1600" dirty="0" smtClean="0">
                <a:cs typeface="Times New Roman" pitchFamily="18" charset="0"/>
              </a:rPr>
              <a:t> </a:t>
            </a:r>
            <a:r>
              <a:rPr lang="en-US" sz="1600" dirty="0" smtClean="0">
                <a:cs typeface="Times New Roman" pitchFamily="18" charset="0"/>
              </a:rPr>
              <a:t>hackers.  Makes it incomprehensible to </a:t>
            </a:r>
            <a:r>
              <a:rPr lang="en-US" sz="1600" dirty="0" smtClean="0">
                <a:cs typeface="Times New Roman" pitchFamily="18" charset="0"/>
              </a:rPr>
              <a:t/>
            </a:r>
            <a:br>
              <a:rPr lang="en-US" sz="1600" dirty="0" smtClean="0">
                <a:cs typeface="Times New Roman" pitchFamily="18" charset="0"/>
              </a:rPr>
            </a:br>
            <a:r>
              <a:rPr lang="en-US" sz="1600" dirty="0" smtClean="0">
                <a:cs typeface="Times New Roman" pitchFamily="18" charset="0"/>
              </a:rPr>
              <a:t>anyone </a:t>
            </a:r>
            <a:r>
              <a:rPr lang="en-US" sz="1600" dirty="0" smtClean="0">
                <a:cs typeface="Times New Roman" pitchFamily="18" charset="0"/>
              </a:rPr>
              <a:t>who does not hold the ‘key’ to decode it.</a:t>
            </a:r>
          </a:p>
          <a:p>
            <a:pPr>
              <a:lnSpc>
                <a:spcPct val="90000"/>
              </a:lnSpc>
            </a:pPr>
            <a:r>
              <a:rPr lang="en-US" sz="1600" b="1" dirty="0" smtClean="0">
                <a:cs typeface="Times New Roman" pitchFamily="18" charset="0"/>
              </a:rPr>
              <a:t>Methods include:</a:t>
            </a:r>
          </a:p>
          <a:p>
            <a:pPr lvl="1">
              <a:lnSpc>
                <a:spcPct val="90000"/>
              </a:lnSpc>
            </a:pPr>
            <a:r>
              <a:rPr lang="en-GB" sz="1600" b="1" dirty="0" smtClean="0">
                <a:cs typeface="Times New Roman" pitchFamily="18" charset="0"/>
              </a:rPr>
              <a:t>transposition - </a:t>
            </a:r>
            <a:r>
              <a:rPr lang="en-GB" sz="1600" dirty="0" smtClean="0">
                <a:cs typeface="Times New Roman" pitchFamily="18" charset="0"/>
              </a:rPr>
              <a:t>characters switched around, how many </a:t>
            </a:r>
            <a:r>
              <a:rPr lang="en-GB" sz="1600" dirty="0" smtClean="0">
                <a:cs typeface="Times New Roman" pitchFamily="18" charset="0"/>
              </a:rPr>
              <a:t/>
            </a:r>
            <a:br>
              <a:rPr lang="en-GB" sz="1600" dirty="0" smtClean="0">
                <a:cs typeface="Times New Roman" pitchFamily="18" charset="0"/>
              </a:rPr>
            </a:br>
            <a:r>
              <a:rPr lang="en-GB" sz="1600" dirty="0" smtClean="0">
                <a:cs typeface="Times New Roman" pitchFamily="18" charset="0"/>
              </a:rPr>
              <a:t>times </a:t>
            </a:r>
            <a:r>
              <a:rPr lang="en-GB" sz="1600" dirty="0" smtClean="0">
                <a:cs typeface="Times New Roman" pitchFamily="18" charset="0"/>
              </a:rPr>
              <a:t>depends on the level of encryption</a:t>
            </a:r>
            <a:endParaRPr lang="en-GB" sz="1600" b="1" dirty="0" smtClean="0">
              <a:cs typeface="Times New Roman" pitchFamily="18" charset="0"/>
            </a:endParaRPr>
          </a:p>
          <a:p>
            <a:pPr lvl="1">
              <a:lnSpc>
                <a:spcPct val="90000"/>
              </a:lnSpc>
            </a:pPr>
            <a:r>
              <a:rPr lang="en-GB" sz="1600" b="1" dirty="0" smtClean="0">
                <a:cs typeface="Times New Roman" pitchFamily="18" charset="0"/>
              </a:rPr>
              <a:t>Substitution - </a:t>
            </a:r>
            <a:r>
              <a:rPr lang="en-GB" sz="1600" dirty="0" smtClean="0">
                <a:cs typeface="Times New Roman" pitchFamily="18" charset="0"/>
              </a:rPr>
              <a:t>characters replaced by other characters, again , depends on the levels of encryption, the higher the level the more times it is switched.</a:t>
            </a:r>
          </a:p>
          <a:p>
            <a:pPr>
              <a:lnSpc>
                <a:spcPct val="90000"/>
              </a:lnSpc>
            </a:pPr>
            <a:r>
              <a:rPr lang="en-GB" sz="1600" b="1" dirty="0" smtClean="0">
                <a:cs typeface="Times New Roman" pitchFamily="18" charset="0"/>
              </a:rPr>
              <a:t>Cryptography serves 3 purposes:</a:t>
            </a:r>
          </a:p>
          <a:p>
            <a:pPr lvl="1">
              <a:lnSpc>
                <a:spcPct val="90000"/>
              </a:lnSpc>
            </a:pPr>
            <a:r>
              <a:rPr lang="en-GB" sz="1600" dirty="0" smtClean="0">
                <a:cs typeface="Times New Roman" pitchFamily="18" charset="0"/>
              </a:rPr>
              <a:t>Helps to identify authentic users by clarifying the ownership or identity of the user first.</a:t>
            </a:r>
          </a:p>
          <a:p>
            <a:pPr lvl="1">
              <a:lnSpc>
                <a:spcPct val="90000"/>
              </a:lnSpc>
            </a:pPr>
            <a:r>
              <a:rPr lang="en-GB" sz="1600" dirty="0" smtClean="0">
                <a:cs typeface="Times New Roman" pitchFamily="18" charset="0"/>
              </a:rPr>
              <a:t>Prevents alteration of the message by locking the information from write or rewrite access.</a:t>
            </a:r>
          </a:p>
          <a:p>
            <a:pPr lvl="1">
              <a:lnSpc>
                <a:spcPct val="90000"/>
              </a:lnSpc>
            </a:pPr>
            <a:r>
              <a:rPr lang="en-GB" sz="1600" dirty="0" smtClean="0">
                <a:cs typeface="Times New Roman" pitchFamily="18" charset="0"/>
              </a:rPr>
              <a:t>Prevents unauthorised users from reading the message but refusing to open, be opened, be inserted or read through another program.</a:t>
            </a:r>
          </a:p>
          <a:p>
            <a:pPr marL="271463" lvl="1" indent="-246063">
              <a:lnSpc>
                <a:spcPct val="90000"/>
              </a:lnSpc>
            </a:pPr>
            <a:r>
              <a:rPr lang="en-GB" sz="1600" b="1" dirty="0" smtClean="0">
                <a:cs typeface="Times New Roman" pitchFamily="18" charset="0"/>
              </a:rPr>
              <a:t>Encryption Keys</a:t>
            </a:r>
          </a:p>
          <a:p>
            <a:pPr lvl="1">
              <a:lnSpc>
                <a:spcPct val="90000"/>
              </a:lnSpc>
            </a:pPr>
            <a:r>
              <a:rPr lang="en-GB" sz="1600" dirty="0" smtClean="0">
                <a:cs typeface="Times New Roman" pitchFamily="18" charset="0"/>
              </a:rPr>
              <a:t>Sent with, sent after, kept on network of user and client. Without the key the information cannot be seen or the stages of hacking take longer.</a:t>
            </a:r>
          </a:p>
          <a:p>
            <a:pPr marL="0" lvl="1" indent="0">
              <a:lnSpc>
                <a:spcPct val="90000"/>
              </a:lnSpc>
              <a:buNone/>
            </a:pPr>
            <a:r>
              <a:rPr lang="en-GB" sz="1600" b="1" dirty="0"/>
              <a:t>Task 9</a:t>
            </a:r>
            <a:r>
              <a:rPr lang="en-GB" sz="1600" b="1" dirty="0" smtClean="0"/>
              <a:t> </a:t>
            </a:r>
            <a:r>
              <a:rPr lang="en-GB" sz="1600" b="1" dirty="0"/>
              <a:t>– </a:t>
            </a:r>
            <a:r>
              <a:rPr lang="en-GB" sz="1600" b="1" dirty="0" smtClean="0"/>
              <a:t>P3.3 </a:t>
            </a:r>
            <a:r>
              <a:rPr lang="en-GB" sz="1600" b="1" dirty="0"/>
              <a:t>– </a:t>
            </a:r>
            <a:r>
              <a:rPr lang="en-GB" sz="1600" dirty="0"/>
              <a:t>Describe to a new member of staff within a report, identifying the Software Benefits of</a:t>
            </a:r>
            <a:r>
              <a:rPr lang="en-GB" sz="1600" b="1" dirty="0"/>
              <a:t> </a:t>
            </a:r>
            <a:r>
              <a:rPr lang="en-GB" sz="1600" b="1" dirty="0" smtClean="0"/>
              <a:t>Encryption and Backups </a:t>
            </a:r>
            <a:r>
              <a:rPr lang="en-GB" sz="1600" dirty="0"/>
              <a:t>to organisation’s resources and data.</a:t>
            </a:r>
          </a:p>
          <a:p>
            <a:pPr lvl="1">
              <a:lnSpc>
                <a:spcPct val="90000"/>
              </a:lnSpc>
            </a:pPr>
            <a:endParaRPr lang="en-GB" sz="1600" dirty="0" smtClean="0"/>
          </a:p>
        </p:txBody>
      </p:sp>
      <p:graphicFrame>
        <p:nvGraphicFramePr>
          <p:cNvPr id="4" name="Table 3"/>
          <p:cNvGraphicFramePr>
            <a:graphicFrameLocks noGrp="1"/>
          </p:cNvGraphicFramePr>
          <p:nvPr>
            <p:extLst>
              <p:ext uri="{D42A27DB-BD31-4B8C-83A1-F6EECF244321}">
                <p14:modId xmlns:p14="http://schemas.microsoft.com/office/powerpoint/2010/main" val="2958656704"/>
              </p:ext>
            </p:extLst>
          </p:nvPr>
        </p:nvGraphicFramePr>
        <p:xfrm>
          <a:off x="251520" y="6082496"/>
          <a:ext cx="8712968" cy="39624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en-GB" sz="2000" b="1" dirty="0" smtClean="0">
                          <a:latin typeface="+mn-lt"/>
                        </a:rPr>
                        <a:t>Backups</a:t>
                      </a:r>
                      <a:endParaRPr lang="en-GB" sz="2000" dirty="0">
                        <a:latin typeface="+mn-lt"/>
                      </a:endParaRPr>
                    </a:p>
                  </a:txBody>
                  <a:tcPr/>
                </a:tc>
                <a:tc>
                  <a:txBody>
                    <a:bodyPr/>
                    <a:lstStyle/>
                    <a:p>
                      <a:pPr algn="ctr"/>
                      <a:r>
                        <a:rPr lang="en-GB" sz="2000" b="1" dirty="0" smtClean="0">
                          <a:latin typeface="+mn-lt"/>
                        </a:rPr>
                        <a:t>Encryption</a:t>
                      </a:r>
                      <a:endParaRPr lang="en-GB" sz="2000" dirty="0">
                        <a:latin typeface="+mn-lt"/>
                      </a:endParaRPr>
                    </a:p>
                  </a:txBody>
                  <a:tcPr/>
                </a:tc>
              </a:tr>
            </a:tbl>
          </a:graphicData>
        </a:graphic>
      </p:graphicFrame>
      <p:pic>
        <p:nvPicPr>
          <p:cNvPr id="1026" name="Picture 2" descr="C:\Users\raffest\Year 13\Unit 32 – Organisational Systems Security\SD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0255" y="836712"/>
            <a:ext cx="2506241" cy="1313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5940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500" dirty="0" smtClean="0"/>
              <a:t>P3.4 </a:t>
            </a:r>
            <a:r>
              <a:rPr lang="en-GB" sz="2500" dirty="0"/>
              <a:t>- Network and software </a:t>
            </a:r>
            <a:r>
              <a:rPr lang="en-GB" sz="2500" dirty="0" smtClean="0"/>
              <a:t>protection - Passwords</a:t>
            </a:r>
            <a:endParaRPr lang="en-GB" sz="2500" dirty="0"/>
          </a:p>
        </p:txBody>
      </p:sp>
      <p:sp>
        <p:nvSpPr>
          <p:cNvPr id="3" name="Content Placeholder 2"/>
          <p:cNvSpPr>
            <a:spLocks noGrp="1"/>
          </p:cNvSpPr>
          <p:nvPr>
            <p:ph idx="1"/>
          </p:nvPr>
        </p:nvSpPr>
        <p:spPr>
          <a:xfrm>
            <a:off x="251520" y="764704"/>
            <a:ext cx="8640960" cy="5688632"/>
          </a:xfrm>
        </p:spPr>
        <p:txBody>
          <a:bodyPr>
            <a:normAutofit/>
          </a:bodyPr>
          <a:lstStyle/>
          <a:p>
            <a:r>
              <a:rPr lang="en-GB" sz="1600" dirty="0"/>
              <a:t>Choosing a secure password is one of the easiest and least expensive ways to guard </a:t>
            </a:r>
            <a:r>
              <a:rPr lang="en-GB" sz="1600" dirty="0" smtClean="0"/>
              <a:t>against unauthorized </a:t>
            </a:r>
            <a:r>
              <a:rPr lang="en-GB" sz="1600" dirty="0"/>
              <a:t>access. Unfortunately, too many people prefer to use an easy-to-remember password.</a:t>
            </a:r>
          </a:p>
          <a:p>
            <a:r>
              <a:rPr lang="en-GB" sz="1600" dirty="0"/>
              <a:t>If your password is obvious to you, however, it may also be easy for a hacker to </a:t>
            </a:r>
            <a:r>
              <a:rPr lang="en-GB" sz="1600" dirty="0" smtClean="0"/>
              <a:t>figure out</a:t>
            </a:r>
            <a:r>
              <a:rPr lang="en-GB" sz="1600" dirty="0"/>
              <a:t>. The following guidelines for selecting passwords should be part of your </a:t>
            </a:r>
            <a:r>
              <a:rPr lang="en-GB" sz="1600" dirty="0" smtClean="0"/>
              <a:t>organisation’s security </a:t>
            </a:r>
            <a:r>
              <a:rPr lang="en-GB" sz="1600" dirty="0"/>
              <a:t>policy. It is especially important for network administrators to choose difficult </a:t>
            </a:r>
            <a:r>
              <a:rPr lang="en-GB" sz="1600" dirty="0" smtClean="0"/>
              <a:t>passwords, and </a:t>
            </a:r>
            <a:r>
              <a:rPr lang="en-GB" sz="1600" dirty="0"/>
              <a:t>also to keep passwords confidential and to change them frequently.</a:t>
            </a:r>
          </a:p>
          <a:p>
            <a:r>
              <a:rPr lang="en-GB" sz="1600" dirty="0"/>
              <a:t>Tips for making and keeping passwords secure include the following:</a:t>
            </a:r>
          </a:p>
          <a:p>
            <a:pPr marL="452438" lvl="1" indent="-246063"/>
            <a:r>
              <a:rPr lang="en-GB" sz="1600" dirty="0" smtClean="0"/>
              <a:t>Always </a:t>
            </a:r>
            <a:r>
              <a:rPr lang="en-GB" sz="1600" dirty="0"/>
              <a:t>change system default passwords after installing new programs or </a:t>
            </a:r>
            <a:r>
              <a:rPr lang="en-GB" sz="1600" dirty="0" smtClean="0"/>
              <a:t>equipment. For </a:t>
            </a:r>
            <a:r>
              <a:rPr lang="en-GB" sz="1600" dirty="0"/>
              <a:t>example, after installing a router, the default administrator’s password on </a:t>
            </a:r>
            <a:r>
              <a:rPr lang="en-GB" sz="1600" dirty="0" smtClean="0"/>
              <a:t>the router </a:t>
            </a:r>
            <a:r>
              <a:rPr lang="en-GB" sz="1600" dirty="0"/>
              <a:t>might be set by the manufacturer to be “1234” or the router’s model number.</a:t>
            </a:r>
          </a:p>
          <a:p>
            <a:pPr marL="452438" lvl="1" indent="-246063"/>
            <a:r>
              <a:rPr lang="en-GB" sz="1600" dirty="0" smtClean="0"/>
              <a:t>Do </a:t>
            </a:r>
            <a:r>
              <a:rPr lang="en-GB" sz="1600" dirty="0"/>
              <a:t>not use familiar information, such as your name, nickname, birth date, </a:t>
            </a:r>
            <a:r>
              <a:rPr lang="en-GB" sz="1600" dirty="0" smtClean="0"/>
              <a:t>anniversary, pet’s </a:t>
            </a:r>
            <a:r>
              <a:rPr lang="en-GB" sz="1600" dirty="0"/>
              <a:t>name, child’s name, spouse’s name, user ID, phone number, address, or </a:t>
            </a:r>
            <a:r>
              <a:rPr lang="en-GB" sz="1600" dirty="0" smtClean="0"/>
              <a:t>any other </a:t>
            </a:r>
            <a:r>
              <a:rPr lang="en-GB" sz="1600" dirty="0"/>
              <a:t>words or numbers that others might associate with you</a:t>
            </a:r>
            <a:r>
              <a:rPr lang="en-GB" sz="1600" dirty="0" smtClean="0"/>
              <a:t>.</a:t>
            </a:r>
          </a:p>
          <a:p>
            <a:pPr marL="452438" lvl="1" indent="-246063"/>
            <a:r>
              <a:rPr lang="en-GB" sz="1600" dirty="0"/>
              <a:t>Do not use any word that might appear in a dictionary. Hackers can use programs that try a combination of your user ID and every word in a dictionary to gain access to the network. This is known as a dictionary attack, and it is typically the first technique a hacker uses when trying to guess a password (besides asking the user for her password</a:t>
            </a:r>
            <a:r>
              <a:rPr lang="en-GB" sz="1600" dirty="0" smtClean="0"/>
              <a:t>).</a:t>
            </a:r>
            <a:endParaRPr lang="en-GB" sz="1600" dirty="0"/>
          </a:p>
        </p:txBody>
      </p:sp>
    </p:spTree>
    <p:extLst>
      <p:ext uri="{BB962C8B-B14F-4D97-AF65-F5344CB8AC3E}">
        <p14:creationId xmlns:p14="http://schemas.microsoft.com/office/powerpoint/2010/main" val="9101261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500" dirty="0" smtClean="0"/>
              <a:t>P3.4 </a:t>
            </a:r>
            <a:r>
              <a:rPr lang="en-GB" sz="2500" dirty="0"/>
              <a:t>- Network and software protection - Passwords</a:t>
            </a:r>
          </a:p>
        </p:txBody>
      </p:sp>
      <p:sp>
        <p:nvSpPr>
          <p:cNvPr id="3" name="Content Placeholder 2"/>
          <p:cNvSpPr>
            <a:spLocks noGrp="1"/>
          </p:cNvSpPr>
          <p:nvPr>
            <p:ph idx="1"/>
          </p:nvPr>
        </p:nvSpPr>
        <p:spPr>
          <a:xfrm>
            <a:off x="179512" y="775245"/>
            <a:ext cx="8712968" cy="5030019"/>
          </a:xfrm>
        </p:spPr>
        <p:txBody>
          <a:bodyPr>
            <a:noAutofit/>
          </a:bodyPr>
          <a:lstStyle/>
          <a:p>
            <a:pPr marL="265113" lvl="1" indent="-246063"/>
            <a:r>
              <a:rPr lang="en-GB" sz="1700" dirty="0" smtClean="0"/>
              <a:t>Do </a:t>
            </a:r>
            <a:r>
              <a:rPr lang="en-GB" sz="1700" dirty="0"/>
              <a:t>not use familiar information, such as your name, nickname, birth date, </a:t>
            </a:r>
            <a:r>
              <a:rPr lang="en-GB" sz="1700" dirty="0" smtClean="0"/>
              <a:t>anniversary, pet’s </a:t>
            </a:r>
            <a:r>
              <a:rPr lang="en-GB" sz="1700" dirty="0"/>
              <a:t>name, child’s name, spouse’s name, user ID, phone number, address, or </a:t>
            </a:r>
            <a:r>
              <a:rPr lang="en-GB" sz="1700" dirty="0" smtClean="0"/>
              <a:t>any other </a:t>
            </a:r>
            <a:r>
              <a:rPr lang="en-GB" sz="1700" dirty="0"/>
              <a:t>words or numbers that others might associate with you</a:t>
            </a:r>
            <a:r>
              <a:rPr lang="en-GB" sz="1700" dirty="0" smtClean="0"/>
              <a:t>.</a:t>
            </a:r>
          </a:p>
          <a:p>
            <a:pPr marL="265113" lvl="1" indent="-246063"/>
            <a:r>
              <a:rPr lang="en-GB" sz="1700" dirty="0" smtClean="0"/>
              <a:t>Do not use any word that might appear in a dictionary. Hackers can use programs that try a combination of your user ID and every word in a dictionary to gain access to the network. This is known as a dictionary attack, and it is typically the first technique a hacker uses when trying to guess a password (besides asking the user for her password).</a:t>
            </a:r>
          </a:p>
          <a:p>
            <a:pPr marL="265113" lvl="1" indent="-246063"/>
            <a:r>
              <a:rPr lang="en-GB" sz="1700" dirty="0"/>
              <a:t>Make the password longer than eight characters—the longer, the better. Some operating systems require a minimum password length (often, eight characters), and some might also restrict the password to a maximum length.</a:t>
            </a:r>
          </a:p>
          <a:p>
            <a:pPr marL="265113" lvl="1" indent="-246063"/>
            <a:r>
              <a:rPr lang="en-GB" sz="1700" dirty="0"/>
              <a:t>Choose a combination of letters and numbers; add special characters, such as exclamation marks or hyphens, if allowed. Also, if passwords are case sensitive, use a combination of uppercase and lowercase letters</a:t>
            </a:r>
            <a:r>
              <a:rPr lang="en-GB" sz="1700" dirty="0" smtClean="0"/>
              <a:t>.</a:t>
            </a:r>
          </a:p>
          <a:p>
            <a:pPr marL="265113" lvl="1" indent="-246063"/>
            <a:r>
              <a:rPr lang="en-GB" sz="1700" dirty="0"/>
              <a:t>Change your password at least every 60 days, or more frequently, if desired. If you are a network administrator, establish controls through the NOS to force users to change their passwords at least every 60 days. If you have access to sensitive data, change your password even more frequently</a:t>
            </a:r>
            <a:r>
              <a:rPr lang="en-GB" sz="1700" dirty="0" smtClean="0"/>
              <a:t>.</a:t>
            </a:r>
            <a:endParaRPr lang="en-GB" sz="1700" dirty="0"/>
          </a:p>
        </p:txBody>
      </p:sp>
    </p:spTree>
    <p:extLst>
      <p:ext uri="{BB962C8B-B14F-4D97-AF65-F5344CB8AC3E}">
        <p14:creationId xmlns:p14="http://schemas.microsoft.com/office/powerpoint/2010/main" val="26422448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500" dirty="0" smtClean="0"/>
              <a:t>P3.4 </a:t>
            </a:r>
            <a:r>
              <a:rPr lang="en-GB" sz="2500" dirty="0"/>
              <a:t>- Network and software protection - Passwords</a:t>
            </a:r>
          </a:p>
        </p:txBody>
      </p:sp>
      <p:sp>
        <p:nvSpPr>
          <p:cNvPr id="3" name="Content Placeholder 2"/>
          <p:cNvSpPr>
            <a:spLocks noGrp="1"/>
          </p:cNvSpPr>
          <p:nvPr>
            <p:ph idx="1"/>
          </p:nvPr>
        </p:nvSpPr>
        <p:spPr>
          <a:xfrm>
            <a:off x="251520" y="836712"/>
            <a:ext cx="8640960" cy="5544616"/>
          </a:xfrm>
        </p:spPr>
        <p:txBody>
          <a:bodyPr>
            <a:noAutofit/>
          </a:bodyPr>
          <a:lstStyle/>
          <a:p>
            <a:pPr marL="452438" lvl="1" indent="-246063"/>
            <a:r>
              <a:rPr lang="en-GB" sz="1800" dirty="0" smtClean="0"/>
              <a:t>Do </a:t>
            </a:r>
            <a:r>
              <a:rPr lang="en-GB" sz="1800" dirty="0"/>
              <a:t>not write down your password or share it with others</a:t>
            </a:r>
            <a:r>
              <a:rPr lang="en-GB" sz="1800" dirty="0" smtClean="0"/>
              <a:t>. </a:t>
            </a:r>
          </a:p>
          <a:p>
            <a:pPr marL="452438" lvl="1" indent="-246063"/>
            <a:r>
              <a:rPr lang="en-GB" sz="1800" dirty="0" smtClean="0"/>
              <a:t>Do </a:t>
            </a:r>
            <a:r>
              <a:rPr lang="en-GB" sz="1800" dirty="0"/>
              <a:t>not reuse passwords after they have expired.</a:t>
            </a:r>
          </a:p>
          <a:p>
            <a:pPr marL="452438" lvl="1" indent="-246063"/>
            <a:r>
              <a:rPr lang="en-GB" sz="1800" dirty="0" smtClean="0"/>
              <a:t> </a:t>
            </a:r>
            <a:r>
              <a:rPr lang="en-GB" sz="1800" dirty="0"/>
              <a:t>Use different passwords for different applications. For example, choose separate </a:t>
            </a:r>
            <a:r>
              <a:rPr lang="en-GB" sz="1800" dirty="0" smtClean="0"/>
              <a:t>passwords for </a:t>
            </a:r>
            <a:r>
              <a:rPr lang="en-GB" sz="1800" dirty="0"/>
              <a:t>your e-mail program, online banking, remote access connection, </a:t>
            </a:r>
            <a:r>
              <a:rPr lang="en-GB" sz="1800" dirty="0" smtClean="0"/>
              <a:t>dial-up connection</a:t>
            </a:r>
            <a:r>
              <a:rPr lang="en-GB" sz="1800" dirty="0"/>
              <a:t>, and so on. That way, if someone learns one of your passwords she </a:t>
            </a:r>
            <a:r>
              <a:rPr lang="en-GB" sz="1800" dirty="0" smtClean="0"/>
              <a:t>won’t necessarily </a:t>
            </a:r>
            <a:r>
              <a:rPr lang="en-GB" sz="1800" dirty="0"/>
              <a:t>be able to access all of your secured accounts.</a:t>
            </a:r>
          </a:p>
          <a:p>
            <a:r>
              <a:rPr lang="en-GB" sz="1800" dirty="0"/>
              <a:t>Password guidelines should be clearly communicated to everyone in your </a:t>
            </a:r>
            <a:r>
              <a:rPr lang="en-GB" sz="1800" dirty="0" smtClean="0"/>
              <a:t>organization through </a:t>
            </a:r>
            <a:r>
              <a:rPr lang="en-GB" sz="1800" dirty="0"/>
              <a:t>your security policy. Although users might grumble about choosing a </a:t>
            </a:r>
            <a:r>
              <a:rPr lang="en-GB" sz="1800" dirty="0" smtClean="0"/>
              <a:t>combination of </a:t>
            </a:r>
            <a:r>
              <a:rPr lang="en-GB" sz="1800" dirty="0"/>
              <a:t>letters and numbers and changing their passwords frequently, you can assure them </a:t>
            </a:r>
            <a:r>
              <a:rPr lang="en-GB" sz="1800" dirty="0" smtClean="0"/>
              <a:t>that the </a:t>
            </a:r>
            <a:r>
              <a:rPr lang="en-GB" sz="1800" dirty="0"/>
              <a:t>company’s financial and personnel data is safer as a result. No matter how much </a:t>
            </a:r>
            <a:r>
              <a:rPr lang="en-GB" sz="1800" dirty="0" smtClean="0"/>
              <a:t>your colleagues </a:t>
            </a:r>
            <a:r>
              <a:rPr lang="en-GB" sz="1800" dirty="0"/>
              <a:t>protest, do not back down from your password requirements. Many </a:t>
            </a:r>
            <a:r>
              <a:rPr lang="en-GB" sz="1800" dirty="0" smtClean="0"/>
              <a:t>companies mistakenly </a:t>
            </a:r>
            <a:r>
              <a:rPr lang="en-GB" sz="1800" dirty="0"/>
              <a:t>require employees only to use a password, and don’t help them choose a </a:t>
            </a:r>
            <a:r>
              <a:rPr lang="en-GB" sz="1800" dirty="0" smtClean="0"/>
              <a:t>good one</a:t>
            </a:r>
            <a:r>
              <a:rPr lang="en-GB" sz="1800" dirty="0"/>
              <a:t>. This oversight increases the risk of security breaches</a:t>
            </a:r>
            <a:r>
              <a:rPr lang="en-GB" sz="1800" dirty="0" smtClean="0"/>
              <a:t>.</a:t>
            </a:r>
          </a:p>
          <a:p>
            <a:pPr marL="1588" indent="12700">
              <a:buNone/>
            </a:pPr>
            <a:r>
              <a:rPr lang="en-GB" sz="1800" b="1" dirty="0" smtClean="0"/>
              <a:t>Task 10 </a:t>
            </a:r>
            <a:r>
              <a:rPr lang="en-GB" sz="1800" b="1" dirty="0"/>
              <a:t>–</a:t>
            </a:r>
            <a:r>
              <a:rPr lang="en-GB" sz="1800" dirty="0"/>
              <a:t> </a:t>
            </a:r>
            <a:r>
              <a:rPr lang="en-GB" sz="1800" b="1" dirty="0"/>
              <a:t>P3.4 - </a:t>
            </a:r>
            <a:r>
              <a:rPr lang="en-GB" sz="1800" dirty="0" smtClean="0"/>
              <a:t>Describe </a:t>
            </a:r>
            <a:r>
              <a:rPr lang="en-GB" sz="1800" dirty="0"/>
              <a:t>to a new member of staff within a report, identifying the Software Benefits of</a:t>
            </a:r>
            <a:r>
              <a:rPr lang="en-GB" sz="1800" b="1" dirty="0"/>
              <a:t> </a:t>
            </a:r>
            <a:r>
              <a:rPr lang="en-GB" sz="1800" b="1" dirty="0" smtClean="0"/>
              <a:t>Passwords </a:t>
            </a:r>
            <a:r>
              <a:rPr lang="en-GB" sz="1800" dirty="0" smtClean="0"/>
              <a:t>to </a:t>
            </a:r>
            <a:r>
              <a:rPr lang="en-GB" sz="1800" dirty="0"/>
              <a:t>organisation’s resources </a:t>
            </a:r>
          </a:p>
        </p:txBody>
      </p:sp>
    </p:spTree>
    <p:extLst>
      <p:ext uri="{BB962C8B-B14F-4D97-AF65-F5344CB8AC3E}">
        <p14:creationId xmlns:p14="http://schemas.microsoft.com/office/powerpoint/2010/main" val="30722818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55588" indent="-255588"/>
            <a:r>
              <a:rPr lang="en-GB" sz="1800" b="1" dirty="0"/>
              <a:t>W</a:t>
            </a:r>
            <a:r>
              <a:rPr lang="en-GB" sz="1800" b="1" dirty="0" smtClean="0"/>
              <a:t>ireless security</a:t>
            </a:r>
            <a:r>
              <a:rPr lang="en-GB" sz="1800" b="1" dirty="0"/>
              <a:t> </a:t>
            </a:r>
            <a:r>
              <a:rPr lang="en-GB" sz="1800" dirty="0" smtClean="0"/>
              <a:t>-  this is one of the more obvious risks companies can deal with but also one of the more common problems that occur when hackers try to gain access to company systems. Wireless security is simple, it means using either WPA, WPA2 or WEP security protocols on a wireless connection, setting a user secure password and limiting down the use of that password within the company. </a:t>
            </a:r>
          </a:p>
          <a:p>
            <a:pPr marL="255588" indent="-255588"/>
            <a:r>
              <a:rPr lang="en-GB" sz="1800" dirty="0" smtClean="0"/>
              <a:t>To not have a password is called untethered, this will allow users to connect like it is a public network and use the network connection to download, install and do other illegal transactions. At the end of the day it is the width of the company’s broadband usage and the company’s legal implications on copyright that are the bigger risk to standard user.</a:t>
            </a:r>
          </a:p>
          <a:p>
            <a:pPr marL="255588" indent="-255588"/>
            <a:r>
              <a:rPr lang="en-GB" sz="1800" dirty="0" smtClean="0"/>
              <a:t>For hackers this allows them to gain a backdoor access onto a company system and although there can be restrictions, it means they are already through the first door.</a:t>
            </a:r>
          </a:p>
          <a:p>
            <a:pPr marL="255588" indent="-255588"/>
            <a:r>
              <a:rPr lang="en-GB" sz="1800" dirty="0"/>
              <a:t>Manufacturers set up all of their new routers with the same default username and password. The username is often simply the word "admin" or "administrator." The password is typically empty (blank), the words "admin," "public," or "password," or some other simple </a:t>
            </a:r>
            <a:r>
              <a:rPr lang="en-GB" sz="1800" dirty="0" smtClean="0"/>
              <a:t>word. Click </a:t>
            </a:r>
            <a:r>
              <a:rPr lang="en-GB" sz="1800" dirty="0" smtClean="0">
                <a:hlinkClick r:id="rId2"/>
              </a:rPr>
              <a:t>here</a:t>
            </a:r>
            <a:r>
              <a:rPr lang="en-GB" sz="1800" dirty="0" smtClean="0"/>
              <a:t> for the dangers.</a:t>
            </a:r>
          </a:p>
        </p:txBody>
      </p:sp>
      <p:sp>
        <p:nvSpPr>
          <p:cNvPr id="3" name="Title 2"/>
          <p:cNvSpPr>
            <a:spLocks noGrp="1"/>
          </p:cNvSpPr>
          <p:nvPr>
            <p:ph type="title"/>
          </p:nvPr>
        </p:nvSpPr>
        <p:spPr>
          <a:xfrm>
            <a:off x="251520" y="116632"/>
            <a:ext cx="8640960" cy="648072"/>
          </a:xfrm>
        </p:spPr>
        <p:txBody>
          <a:bodyPr>
            <a:noAutofit/>
          </a:bodyPr>
          <a:lstStyle/>
          <a:p>
            <a:r>
              <a:rPr lang="en-GB" sz="1800" dirty="0"/>
              <a:t>P3.5 - Network and software protection – Controls and Wireless Security</a:t>
            </a:r>
          </a:p>
        </p:txBody>
      </p:sp>
    </p:spTree>
    <p:extLst>
      <p:ext uri="{BB962C8B-B14F-4D97-AF65-F5344CB8AC3E}">
        <p14:creationId xmlns:p14="http://schemas.microsoft.com/office/powerpoint/2010/main" val="3136472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576064"/>
          </a:xfrm>
        </p:spPr>
        <p:txBody>
          <a:bodyPr>
            <a:noAutofit/>
          </a:bodyPr>
          <a:lstStyle/>
          <a:p>
            <a:r>
              <a:rPr lang="en-GB" sz="1800" dirty="0" smtClean="0"/>
              <a:t>P3.5 </a:t>
            </a:r>
            <a:r>
              <a:rPr lang="en-GB" sz="1800" dirty="0"/>
              <a:t>- Network and software protection </a:t>
            </a:r>
            <a:r>
              <a:rPr lang="en-GB" sz="1800" dirty="0" smtClean="0"/>
              <a:t>– Controls and Wireless Security</a:t>
            </a:r>
          </a:p>
        </p:txBody>
      </p:sp>
      <p:sp>
        <p:nvSpPr>
          <p:cNvPr id="3" name="Content Placeholder 2"/>
          <p:cNvSpPr>
            <a:spLocks noGrp="1"/>
          </p:cNvSpPr>
          <p:nvPr>
            <p:ph idx="1"/>
          </p:nvPr>
        </p:nvSpPr>
        <p:spPr>
          <a:xfrm>
            <a:off x="214282" y="692696"/>
            <a:ext cx="8678198" cy="5256584"/>
          </a:xfrm>
        </p:spPr>
        <p:txBody>
          <a:bodyPr>
            <a:noAutofit/>
          </a:bodyPr>
          <a:lstStyle/>
          <a:p>
            <a:pPr marL="0" indent="0">
              <a:buNone/>
              <a:defRPr/>
            </a:pPr>
            <a:r>
              <a:rPr lang="en-GB" sz="1530" dirty="0" smtClean="0"/>
              <a:t>Companies can increase their network security by adding in electronic controls to combat illegal access with: </a:t>
            </a:r>
          </a:p>
          <a:p>
            <a:pPr marL="457200" lvl="1" indent="-190500">
              <a:defRPr/>
            </a:pPr>
            <a:r>
              <a:rPr lang="en-GB" sz="1530" dirty="0" smtClean="0"/>
              <a:t>Call-back and Handshaking</a:t>
            </a:r>
          </a:p>
          <a:p>
            <a:pPr lvl="2">
              <a:defRPr/>
            </a:pPr>
            <a:r>
              <a:rPr lang="en-GB" sz="1530" dirty="0" smtClean="0"/>
              <a:t>E.g. generate random number and require user to perform some action (multiply first and last numbers together)</a:t>
            </a:r>
          </a:p>
          <a:p>
            <a:pPr marL="457200" lvl="1" indent="-190500">
              <a:defRPr/>
            </a:pPr>
            <a:r>
              <a:rPr lang="en-GB" sz="1530" dirty="0" smtClean="0"/>
              <a:t>Encryption and network Cipher Keys or One </a:t>
            </a:r>
            <a:r>
              <a:rPr lang="en-GB" sz="1530" dirty="0"/>
              <a:t>time Key registration for users</a:t>
            </a:r>
          </a:p>
          <a:p>
            <a:pPr marL="457200" lvl="1" indent="-190500">
              <a:defRPr/>
            </a:pPr>
            <a:r>
              <a:rPr lang="en-GB" sz="1530" dirty="0" err="1" smtClean="0"/>
              <a:t>Text_Captcha</a:t>
            </a:r>
            <a:r>
              <a:rPr lang="en-GB" sz="1530" dirty="0" smtClean="0"/>
              <a:t> boxes for progression to stop hacking websites from randomising logins and DOS attacks.</a:t>
            </a:r>
          </a:p>
          <a:p>
            <a:pPr marL="457200" lvl="1" indent="-190500">
              <a:defRPr/>
            </a:pPr>
            <a:r>
              <a:rPr lang="en-GB" sz="1530" dirty="0" smtClean="0"/>
              <a:t>More secure transfer protocols on networks such as:</a:t>
            </a:r>
          </a:p>
          <a:p>
            <a:pPr lvl="2"/>
            <a:r>
              <a:rPr lang="en-GB" sz="1530" dirty="0" smtClean="0"/>
              <a:t>SSH-TRANS, a transport layer protocol;</a:t>
            </a:r>
          </a:p>
          <a:p>
            <a:pPr lvl="2"/>
            <a:r>
              <a:rPr lang="en-GB" sz="1530" dirty="0" smtClean="0"/>
              <a:t>SSH-AUTH, an authentication protocol;</a:t>
            </a:r>
          </a:p>
          <a:p>
            <a:pPr lvl="2"/>
            <a:r>
              <a:rPr lang="en-GB" sz="1530" dirty="0" smtClean="0"/>
              <a:t>SSH-CONN, a connection protocol.</a:t>
            </a:r>
          </a:p>
          <a:p>
            <a:pPr marL="1588" lvl="2" indent="0">
              <a:buNone/>
            </a:pPr>
            <a:r>
              <a:rPr lang="en-GB" sz="1530" b="1" dirty="0" smtClean="0"/>
              <a:t>Task 11 </a:t>
            </a:r>
            <a:r>
              <a:rPr lang="en-GB" sz="1530" b="1" dirty="0"/>
              <a:t>–</a:t>
            </a:r>
            <a:r>
              <a:rPr lang="en-GB" sz="1530" dirty="0"/>
              <a:t> </a:t>
            </a:r>
            <a:r>
              <a:rPr lang="en-GB" sz="1530" b="1" dirty="0"/>
              <a:t>P3.5 - </a:t>
            </a:r>
            <a:r>
              <a:rPr lang="en-GB" sz="1530" dirty="0" smtClean="0"/>
              <a:t>Describe </a:t>
            </a:r>
            <a:r>
              <a:rPr lang="en-GB" sz="1530" dirty="0"/>
              <a:t>to a new member of staff within a report, identifying the Software Benefits of</a:t>
            </a:r>
            <a:r>
              <a:rPr lang="en-GB" sz="1530" b="1" dirty="0"/>
              <a:t> </a:t>
            </a:r>
            <a:r>
              <a:rPr lang="en-GB" sz="1530" b="1" dirty="0" smtClean="0"/>
              <a:t>Wireless protection and Electronic Controls </a:t>
            </a:r>
            <a:r>
              <a:rPr lang="en-GB" sz="1530" dirty="0"/>
              <a:t>to organisation’s resources </a:t>
            </a:r>
            <a:endParaRPr lang="en-GB" sz="1530" dirty="0" smtClean="0"/>
          </a:p>
          <a:p>
            <a:pPr marL="0" indent="0">
              <a:buNone/>
            </a:pPr>
            <a:r>
              <a:rPr lang="en-GB" sz="1530" dirty="0"/>
              <a:t>For merit you need to define the </a:t>
            </a:r>
            <a:r>
              <a:rPr lang="en-GB" sz="1530" dirty="0" smtClean="0"/>
              <a:t>software </a:t>
            </a:r>
            <a:r>
              <a:rPr lang="en-GB" sz="1530" dirty="0"/>
              <a:t>security measures </a:t>
            </a:r>
            <a:r>
              <a:rPr lang="en-GB" sz="1530" dirty="0" smtClean="0"/>
              <a:t>and controls in </a:t>
            </a:r>
            <a:r>
              <a:rPr lang="en-GB" sz="1530" dirty="0"/>
              <a:t>place of a company and state in your opinion the effectiveness of these security measures. Use news and articles to support your </a:t>
            </a:r>
            <a:r>
              <a:rPr lang="en-GB" sz="1530" dirty="0" smtClean="0"/>
              <a:t>findings.</a:t>
            </a:r>
          </a:p>
          <a:p>
            <a:pPr marL="0" indent="0">
              <a:buNone/>
            </a:pPr>
            <a:r>
              <a:rPr lang="en-GB" sz="1530" b="1" dirty="0" smtClean="0"/>
              <a:t>Task 12 </a:t>
            </a:r>
            <a:r>
              <a:rPr lang="en-GB" sz="1530" b="1" dirty="0"/>
              <a:t>– </a:t>
            </a:r>
            <a:r>
              <a:rPr lang="en-GB" sz="1530" b="1" dirty="0" smtClean="0"/>
              <a:t>M3.1 </a:t>
            </a:r>
            <a:r>
              <a:rPr lang="en-GB" sz="1530" b="1" dirty="0"/>
              <a:t>- </a:t>
            </a:r>
            <a:r>
              <a:rPr lang="en-GB" sz="1530" dirty="0"/>
              <a:t>Discuss the effectiveness of </a:t>
            </a:r>
            <a:r>
              <a:rPr lang="en-GB" sz="1530" dirty="0" smtClean="0"/>
              <a:t>Software, Control and security </a:t>
            </a:r>
            <a:r>
              <a:rPr lang="en-GB" sz="1530" dirty="0"/>
              <a:t>measures used in an identified organisation </a:t>
            </a:r>
            <a:endParaRPr lang="en-GB" sz="1530" dirty="0">
              <a:solidFill>
                <a:srgbClr val="000000"/>
              </a:solidFill>
            </a:endParaRPr>
          </a:p>
          <a:p>
            <a:pPr marL="1588" lvl="2" indent="0">
              <a:buNone/>
            </a:pPr>
            <a:endParaRPr lang="en-GB" sz="1530" dirty="0"/>
          </a:p>
        </p:txBody>
      </p:sp>
      <p:pic>
        <p:nvPicPr>
          <p:cNvPr id="6146" name="Picture 2" descr="http://www.nextdaypc.eu/captcha.php?page="/>
          <p:cNvPicPr>
            <a:picLocks noChangeAspect="1" noChangeArrowheads="1"/>
          </p:cNvPicPr>
          <p:nvPr/>
        </p:nvPicPr>
        <p:blipFill>
          <a:blip r:embed="rId2" cstate="print"/>
          <a:srcRect/>
          <a:stretch>
            <a:fillRect/>
          </a:stretch>
        </p:blipFill>
        <p:spPr bwMode="auto">
          <a:xfrm>
            <a:off x="6230802" y="2668538"/>
            <a:ext cx="2640295" cy="792088"/>
          </a:xfrm>
          <a:prstGeom prst="rect">
            <a:avLst/>
          </a:prstGeom>
          <a:noFill/>
        </p:spPr>
      </p:pic>
      <p:graphicFrame>
        <p:nvGraphicFramePr>
          <p:cNvPr id="6" name="Table 5"/>
          <p:cNvGraphicFramePr>
            <a:graphicFrameLocks noGrp="1"/>
          </p:cNvGraphicFramePr>
          <p:nvPr>
            <p:extLst>
              <p:ext uri="{D42A27DB-BD31-4B8C-83A1-F6EECF244321}">
                <p14:modId xmlns:p14="http://schemas.microsoft.com/office/powerpoint/2010/main" val="3077797478"/>
              </p:ext>
            </p:extLst>
          </p:nvPr>
        </p:nvGraphicFramePr>
        <p:xfrm>
          <a:off x="251520" y="5935176"/>
          <a:ext cx="8712968" cy="518160"/>
        </p:xfrm>
        <a:graphic>
          <a:graphicData uri="http://schemas.openxmlformats.org/drawingml/2006/table">
            <a:tbl>
              <a:tblPr firstRow="1" bandRow="1">
                <a:tableStyleId>{5C22544A-7EE6-4342-B048-85BDC9FD1C3A}</a:tableStyleId>
              </a:tblPr>
              <a:tblGrid>
                <a:gridCol w="1464365"/>
                <a:gridCol w="983907"/>
                <a:gridCol w="1944216"/>
                <a:gridCol w="1656184"/>
                <a:gridCol w="1346370"/>
                <a:gridCol w="1317926"/>
              </a:tblGrid>
              <a:tr h="370840">
                <a:tc>
                  <a:txBody>
                    <a:bodyPr/>
                    <a:lstStyle/>
                    <a:p>
                      <a:pPr algn="ctr"/>
                      <a:r>
                        <a:rPr lang="en-GB" sz="1400" b="1" dirty="0" smtClean="0"/>
                        <a:t>Access levels</a:t>
                      </a:r>
                      <a:endParaRPr lang="en-GB" sz="1400" dirty="0"/>
                    </a:p>
                  </a:txBody>
                  <a:tcPr anchor="ctr"/>
                </a:tc>
                <a:tc>
                  <a:txBody>
                    <a:bodyPr/>
                    <a:lstStyle/>
                    <a:p>
                      <a:pPr algn="ctr"/>
                      <a:r>
                        <a:rPr lang="en-GB" sz="1400" b="1" dirty="0" smtClean="0"/>
                        <a:t>Firewalls</a:t>
                      </a:r>
                      <a:endParaRPr lang="en-GB" sz="1400" dirty="0"/>
                    </a:p>
                  </a:txBody>
                  <a:tcPr anchor="ctr"/>
                </a:tc>
                <a:tc>
                  <a:txBody>
                    <a:bodyPr/>
                    <a:lstStyle/>
                    <a:p>
                      <a:pPr algn="ctr"/>
                      <a:r>
                        <a:rPr lang="en-GB" sz="1400" b="1" dirty="0" smtClean="0"/>
                        <a:t>Anti-Malware and SSL</a:t>
                      </a:r>
                      <a:endParaRPr lang="en-GB" sz="1400" dirty="0"/>
                    </a:p>
                  </a:txBody>
                  <a:tcPr anchor="ctr"/>
                </a:tc>
                <a:tc>
                  <a:txBody>
                    <a:bodyPr/>
                    <a:lstStyle/>
                    <a:p>
                      <a:pPr algn="ctr"/>
                      <a:r>
                        <a:rPr lang="en-GB" sz="1400" dirty="0" smtClean="0"/>
                        <a:t>Backups and Encryption</a:t>
                      </a:r>
                      <a:endParaRPr lang="en-GB" sz="1400" dirty="0"/>
                    </a:p>
                  </a:txBody>
                  <a:tcPr anchor="ctr"/>
                </a:tc>
                <a:tc>
                  <a:txBody>
                    <a:bodyPr/>
                    <a:lstStyle/>
                    <a:p>
                      <a:pPr algn="ctr"/>
                      <a:r>
                        <a:rPr lang="en-GB" sz="1400" dirty="0" smtClean="0"/>
                        <a:t>Passwords</a:t>
                      </a:r>
                      <a:endParaRPr lang="en-GB" sz="1400" dirty="0"/>
                    </a:p>
                  </a:txBody>
                  <a:tcPr anchor="ctr"/>
                </a:tc>
                <a:tc>
                  <a:txBody>
                    <a:bodyPr/>
                    <a:lstStyle/>
                    <a:p>
                      <a:pPr algn="ctr"/>
                      <a:r>
                        <a:rPr lang="en-GB" sz="1400" dirty="0" smtClean="0"/>
                        <a:t>Wi-Fi Security</a:t>
                      </a:r>
                      <a:endParaRPr lang="en-GB" sz="1400" dirty="0"/>
                    </a:p>
                  </a:txBody>
                  <a:tcPr anchor="ctr"/>
                </a:tc>
              </a:tr>
            </a:tbl>
          </a:graphicData>
        </a:graphic>
      </p:graphicFrame>
    </p:spTree>
    <p:extLst>
      <p:ext uri="{BB962C8B-B14F-4D97-AF65-F5344CB8AC3E}">
        <p14:creationId xmlns:p14="http://schemas.microsoft.com/office/powerpoint/2010/main" val="37848191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0" indent="0">
              <a:buNone/>
            </a:pPr>
            <a:r>
              <a:rPr lang="en-GB" sz="1400" b="1" dirty="0"/>
              <a:t>Task 1 – P2.1 – </a:t>
            </a:r>
            <a:r>
              <a:rPr lang="en-GB" sz="1400" dirty="0"/>
              <a:t>Describe to a new member of staff within a report, identifying the Physical Benefits of </a:t>
            </a:r>
            <a:r>
              <a:rPr lang="en-GB" sz="1400" b="1" dirty="0"/>
              <a:t>room and office security </a:t>
            </a:r>
            <a:r>
              <a:rPr lang="en-GB" sz="1400" dirty="0"/>
              <a:t>to organisation’s resources and data</a:t>
            </a:r>
            <a:r>
              <a:rPr lang="en-GB" sz="1400" dirty="0" smtClean="0"/>
              <a:t>.</a:t>
            </a:r>
            <a:endParaRPr lang="en-GB" sz="1400" dirty="0"/>
          </a:p>
          <a:p>
            <a:pPr marL="0" indent="0">
              <a:buNone/>
            </a:pPr>
            <a:r>
              <a:rPr lang="en-GB" sz="1400" b="1" dirty="0"/>
              <a:t>Task 2 – P2.2 – </a:t>
            </a:r>
            <a:r>
              <a:rPr lang="en-GB" sz="1400" dirty="0"/>
              <a:t>Describe to a new member of staff within a report, identifying the Physical Benefits of</a:t>
            </a:r>
            <a:r>
              <a:rPr lang="en-GB" sz="1400" b="1" dirty="0"/>
              <a:t> placing hardware above flood levels</a:t>
            </a:r>
            <a:r>
              <a:rPr lang="en-GB" sz="1400" dirty="0"/>
              <a:t> to organisation’s resources and data</a:t>
            </a:r>
            <a:r>
              <a:rPr lang="en-GB" sz="1400" dirty="0" smtClean="0"/>
              <a:t>.</a:t>
            </a:r>
            <a:endParaRPr lang="en-GB" sz="1400" dirty="0"/>
          </a:p>
          <a:p>
            <a:pPr marL="0" indent="0">
              <a:buNone/>
            </a:pPr>
            <a:r>
              <a:rPr lang="en-GB" sz="1400" b="1" dirty="0"/>
              <a:t>Task 3 – P2.3 – </a:t>
            </a:r>
            <a:r>
              <a:rPr lang="en-GB" sz="1400" dirty="0"/>
              <a:t>Describe to a new member of staff within a report, identifying the Physical Benefits of</a:t>
            </a:r>
            <a:r>
              <a:rPr lang="en-GB" sz="1400" b="1" dirty="0"/>
              <a:t> remote backup storage</a:t>
            </a:r>
            <a:r>
              <a:rPr lang="en-GB" sz="1400" dirty="0"/>
              <a:t>  to organisation’s resources and data</a:t>
            </a:r>
            <a:r>
              <a:rPr lang="en-GB" sz="1400" dirty="0" smtClean="0"/>
              <a:t>.</a:t>
            </a:r>
            <a:endParaRPr lang="en-GB" sz="1400" dirty="0"/>
          </a:p>
          <a:p>
            <a:pPr marL="0" indent="0">
              <a:buNone/>
            </a:pPr>
            <a:r>
              <a:rPr lang="en-GB" sz="1400" b="1" dirty="0"/>
              <a:t>Task 4 – P2.4 – </a:t>
            </a:r>
            <a:r>
              <a:rPr lang="en-GB" sz="1400" dirty="0"/>
              <a:t>Describe to a new member of staff within a report, identifying the Physical Benefits of</a:t>
            </a:r>
            <a:r>
              <a:rPr lang="en-GB" sz="1400" b="1" dirty="0"/>
              <a:t> biometrics and Keypads</a:t>
            </a:r>
            <a:r>
              <a:rPr lang="en-GB" sz="1400" dirty="0"/>
              <a:t>  to organisation’s resources and data</a:t>
            </a:r>
            <a:r>
              <a:rPr lang="en-GB" sz="1400" dirty="0" smtClean="0"/>
              <a:t>.</a:t>
            </a:r>
            <a:endParaRPr lang="en-GB" sz="1400" dirty="0"/>
          </a:p>
          <a:p>
            <a:pPr marL="0" indent="0">
              <a:buNone/>
            </a:pPr>
            <a:r>
              <a:rPr lang="en-GB" sz="1400" b="1" dirty="0"/>
              <a:t>Task 5 – P2.5 – </a:t>
            </a:r>
            <a:r>
              <a:rPr lang="en-GB" sz="1400" dirty="0"/>
              <a:t>Describe to a new member of staff within a report, identifying the Physical Benefits of</a:t>
            </a:r>
            <a:r>
              <a:rPr lang="en-GB" sz="1400" b="1" dirty="0"/>
              <a:t> Security Staff </a:t>
            </a:r>
            <a:r>
              <a:rPr lang="en-GB" sz="1400" dirty="0"/>
              <a:t>to organisation’s resources and data</a:t>
            </a:r>
            <a:r>
              <a:rPr lang="en-GB" sz="1400" dirty="0" smtClean="0"/>
              <a:t>.</a:t>
            </a:r>
            <a:endParaRPr lang="en-GB" sz="1400" dirty="0"/>
          </a:p>
          <a:p>
            <a:pPr marL="0" indent="0">
              <a:buNone/>
            </a:pPr>
            <a:r>
              <a:rPr lang="en-GB" sz="1400" b="1" dirty="0"/>
              <a:t>Task 6 – M2.1 - </a:t>
            </a:r>
            <a:r>
              <a:rPr lang="en-GB" sz="1400" dirty="0"/>
              <a:t>Discuss the effectiveness of physical security measures used in an identified organisation </a:t>
            </a:r>
          </a:p>
          <a:p>
            <a:pPr marL="0" indent="0">
              <a:buNone/>
            </a:pPr>
            <a:r>
              <a:rPr lang="en-GB" sz="1400" b="1" dirty="0"/>
              <a:t>Task 7 – P3.1 – </a:t>
            </a:r>
            <a:r>
              <a:rPr lang="en-GB" sz="1400" dirty="0"/>
              <a:t>Describe to a new member of staff within a report, identifying the Software Benefits of setting</a:t>
            </a:r>
            <a:r>
              <a:rPr lang="en-GB" sz="1400" b="1" dirty="0"/>
              <a:t> Access Levels on files and Accounts </a:t>
            </a:r>
            <a:r>
              <a:rPr lang="en-GB" sz="1400" dirty="0"/>
              <a:t>to organisation’s resources and data</a:t>
            </a:r>
            <a:r>
              <a:rPr lang="en-GB" sz="1400" dirty="0" smtClean="0"/>
              <a:t>.</a:t>
            </a:r>
            <a:endParaRPr lang="en-GB" sz="1400" dirty="0"/>
          </a:p>
          <a:p>
            <a:pPr marL="0" indent="0">
              <a:buNone/>
            </a:pPr>
            <a:r>
              <a:rPr lang="en-GB" sz="1400" b="1" dirty="0"/>
              <a:t>Task 8 – P3.2 – </a:t>
            </a:r>
            <a:r>
              <a:rPr lang="en-GB" sz="1400" dirty="0"/>
              <a:t>Describe to a new member of staff within a report, identifying the Software Benefits of</a:t>
            </a:r>
            <a:r>
              <a:rPr lang="en-GB" sz="1400" b="1" dirty="0"/>
              <a:t> Software Protection </a:t>
            </a:r>
            <a:r>
              <a:rPr lang="en-GB" sz="1400" dirty="0"/>
              <a:t>to organisation’s resources and data</a:t>
            </a:r>
            <a:r>
              <a:rPr lang="en-GB" sz="1400" dirty="0" smtClean="0"/>
              <a:t>.</a:t>
            </a:r>
            <a:endParaRPr lang="en-GB" sz="1400" dirty="0"/>
          </a:p>
          <a:p>
            <a:pPr marL="0" indent="0">
              <a:buNone/>
            </a:pPr>
            <a:r>
              <a:rPr lang="en-GB" sz="1400" b="1" dirty="0"/>
              <a:t>Task 9 – P3.3 – </a:t>
            </a:r>
            <a:r>
              <a:rPr lang="en-GB" sz="1400" dirty="0"/>
              <a:t>Describe to a new member of staff within a report, identifying the Software Benefits of</a:t>
            </a:r>
            <a:r>
              <a:rPr lang="en-GB" sz="1400" b="1" dirty="0"/>
              <a:t> Encryption and Backups </a:t>
            </a:r>
            <a:r>
              <a:rPr lang="en-GB" sz="1400" dirty="0"/>
              <a:t>to organisation’s resources and data</a:t>
            </a:r>
            <a:r>
              <a:rPr lang="en-GB" sz="1400" dirty="0" smtClean="0"/>
              <a:t>.</a:t>
            </a:r>
            <a:endParaRPr lang="en-GB" sz="1400" dirty="0"/>
          </a:p>
          <a:p>
            <a:pPr marL="0" indent="0">
              <a:buNone/>
            </a:pPr>
            <a:r>
              <a:rPr lang="en-GB" sz="1400" b="1" dirty="0"/>
              <a:t>Task 10 –</a:t>
            </a:r>
            <a:r>
              <a:rPr lang="en-GB" sz="1400" dirty="0"/>
              <a:t> </a:t>
            </a:r>
            <a:r>
              <a:rPr lang="en-GB" sz="1400" b="1" dirty="0"/>
              <a:t>P3.4 - </a:t>
            </a:r>
            <a:r>
              <a:rPr lang="en-GB" sz="1400" dirty="0"/>
              <a:t>Describe to a new member of staff within a report, identifying the Software Benefits of</a:t>
            </a:r>
            <a:r>
              <a:rPr lang="en-GB" sz="1400" b="1" dirty="0"/>
              <a:t> Passwords </a:t>
            </a:r>
            <a:r>
              <a:rPr lang="en-GB" sz="1400" dirty="0"/>
              <a:t>to organisation’s resources </a:t>
            </a:r>
          </a:p>
          <a:p>
            <a:pPr marL="0" indent="0">
              <a:buNone/>
            </a:pPr>
            <a:r>
              <a:rPr lang="en-GB" sz="1400" b="1" dirty="0"/>
              <a:t>Task 11 –</a:t>
            </a:r>
            <a:r>
              <a:rPr lang="en-GB" sz="1400" dirty="0"/>
              <a:t> </a:t>
            </a:r>
            <a:r>
              <a:rPr lang="en-GB" sz="1400" b="1" dirty="0"/>
              <a:t>P3.5 - </a:t>
            </a:r>
            <a:r>
              <a:rPr lang="en-GB" sz="1400" dirty="0"/>
              <a:t>Describe to a new member of staff within a report, identifying the Software Benefits of</a:t>
            </a:r>
            <a:r>
              <a:rPr lang="en-GB" sz="1400" b="1" dirty="0"/>
              <a:t> Wireless protection and Electronic Controls </a:t>
            </a:r>
            <a:r>
              <a:rPr lang="en-GB" sz="1400" dirty="0"/>
              <a:t>to organisation’s resources </a:t>
            </a:r>
          </a:p>
          <a:p>
            <a:pPr marL="0" indent="0">
              <a:buNone/>
            </a:pPr>
            <a:r>
              <a:rPr lang="en-GB" sz="1400" b="1" dirty="0"/>
              <a:t>Task 12 – M3.1 - </a:t>
            </a:r>
            <a:r>
              <a:rPr lang="en-GB" sz="1400" dirty="0"/>
              <a:t>Discuss the effectiveness of </a:t>
            </a:r>
            <a:r>
              <a:rPr lang="en-GB" sz="1400" dirty="0" smtClean="0"/>
              <a:t>Software, Control </a:t>
            </a:r>
            <a:r>
              <a:rPr lang="en-GB" sz="1400" dirty="0"/>
              <a:t>and security measures used in an identified organisation </a:t>
            </a:r>
          </a:p>
        </p:txBody>
      </p:sp>
      <p:sp>
        <p:nvSpPr>
          <p:cNvPr id="3" name="Title 2"/>
          <p:cNvSpPr>
            <a:spLocks noGrp="1"/>
          </p:cNvSpPr>
          <p:nvPr>
            <p:ph type="title"/>
          </p:nvPr>
        </p:nvSpPr>
        <p:spPr>
          <a:xfrm>
            <a:off x="230832" y="116632"/>
            <a:ext cx="8733656" cy="792088"/>
          </a:xfrm>
        </p:spPr>
        <p:txBody>
          <a:bodyPr>
            <a:normAutofit fontScale="90000"/>
          </a:bodyPr>
          <a:lstStyle/>
          <a:p>
            <a:r>
              <a:rPr lang="en-GB" sz="3600" dirty="0" smtClean="0"/>
              <a:t>P2, P3, M2 and M3 – Assessment Criteria</a:t>
            </a:r>
            <a:endParaRPr lang="en-GB" sz="3600" dirty="0"/>
          </a:p>
        </p:txBody>
      </p:sp>
    </p:spTree>
    <p:extLst>
      <p:ext uri="{BB962C8B-B14F-4D97-AF65-F5344CB8AC3E}">
        <p14:creationId xmlns:p14="http://schemas.microsoft.com/office/powerpoint/2010/main" val="2398886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14135912"/>
              </p:ext>
            </p:extLst>
          </p:nvPr>
        </p:nvGraphicFramePr>
        <p:xfrm>
          <a:off x="251522" y="764704"/>
          <a:ext cx="8712966" cy="5715000"/>
        </p:xfrm>
        <a:graphic>
          <a:graphicData uri="http://schemas.openxmlformats.org/drawingml/2006/table">
            <a:tbl>
              <a:tblPr firstRow="1" bandRow="1">
                <a:tableStyleId>{5C22544A-7EE6-4342-B048-85BDC9FD1C3A}</a:tableStyleId>
              </a:tblPr>
              <a:tblGrid>
                <a:gridCol w="235480"/>
                <a:gridCol w="1684326"/>
                <a:gridCol w="384448"/>
                <a:gridCol w="1830713"/>
                <a:gridCol w="473543"/>
                <a:gridCol w="2016224"/>
                <a:gridCol w="432048"/>
                <a:gridCol w="1656184"/>
              </a:tblGrid>
              <a:tr h="913638">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&amp; merit criteria, the learner is able to: </a:t>
                      </a:r>
                      <a:endParaRPr kumimoji="0" lang="en-GB" sz="1100" b="0" i="0" u="none" strike="noStrike" kern="1200" baseline="0" dirty="0" smtClean="0">
                        <a:solidFill>
                          <a:schemeClr val="lt1"/>
                        </a:solidFill>
                        <a:latin typeface="+mn-lt"/>
                        <a:ea typeface="+mn-ea"/>
                        <a:cs typeface="+mn-cs"/>
                      </a:endParaRPr>
                    </a:p>
                  </a:txBody>
                  <a:tcPr/>
                </a:tc>
                <a:tc hMerge="1">
                  <a:txBody>
                    <a:bodyPr/>
                    <a:lstStyle/>
                    <a:p>
                      <a:endParaRPr lang="en-GB"/>
                    </a:p>
                  </a:txBody>
                  <a:tcPr/>
                </a:tc>
              </a:tr>
              <a:tr h="748883">
                <a:tc>
                  <a:txBody>
                    <a:bodyPr/>
                    <a:lstStyle/>
                    <a:p>
                      <a:pPr marL="0" algn="l" rtl="0" eaLnBrk="1" latinLnBrk="0" hangingPunct="1"/>
                      <a:r>
                        <a:rPr kumimoji="0" lang="en-GB" sz="1100" u="none" strike="noStrike" kern="1200" baseline="0" dirty="0" smtClean="0"/>
                        <a:t>1</a:t>
                      </a:r>
                      <a:endParaRPr kumimoji="0" lang="en-GB" sz="1100" b="0" i="0" u="none" strike="noStrike" kern="1200" baseline="0" dirty="0">
                        <a:solidFill>
                          <a:schemeClr val="dk1"/>
                        </a:solidFill>
                        <a:latin typeface="+mn-lt"/>
                        <a:ea typeface="+mn-ea"/>
                        <a:cs typeface="+mn-cs"/>
                      </a:endParaRPr>
                    </a:p>
                  </a:txBody>
                  <a:tcPr/>
                </a:tc>
                <a:tc>
                  <a:txBody>
                    <a:bodyPr/>
                    <a:lstStyle/>
                    <a:p>
                      <a:r>
                        <a:rPr kumimoji="0" lang="en-GB" sz="1100" u="none" strike="noStrike" kern="1200" baseline="0" dirty="0" smtClean="0"/>
                        <a:t>Understand the impact of potential threats to IT systems </a:t>
                      </a:r>
                      <a:endParaRPr lang="en-GB" sz="1100" b="0" i="0" u="none" strike="noStrike" baseline="0" dirty="0" smtClean="0">
                        <a:solidFill>
                          <a:srgbClr val="000000"/>
                        </a:solidFill>
                        <a:latin typeface="+mn-lt"/>
                      </a:endParaRPr>
                    </a:p>
                  </a:txBody>
                  <a:tcPr/>
                </a:tc>
                <a:tc>
                  <a:txBody>
                    <a:bodyPr/>
                    <a:lstStyle/>
                    <a:p>
                      <a:r>
                        <a:rPr lang="en-GB" sz="1100" u="none" strike="noStrike" baseline="0" dirty="0" smtClean="0"/>
                        <a:t>P1</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Explain the impact of different types of threat on an organisation </a:t>
                      </a:r>
                      <a:endParaRPr lang="en-GB" sz="1100" b="0" i="0" u="none" strike="noStrike" baseline="0" dirty="0" smtClean="0">
                        <a:solidFill>
                          <a:srgbClr val="000000"/>
                        </a:solidFill>
                        <a:latin typeface="+mn-lt"/>
                      </a:endParaRPr>
                    </a:p>
                  </a:txBody>
                  <a:tcPr/>
                </a:tc>
                <a:tc>
                  <a:txBody>
                    <a:bodyPr/>
                    <a:lstStyle/>
                    <a:p>
                      <a:pPr algn="l"/>
                      <a:r>
                        <a:rPr lang="en-GB" sz="1100" u="none" strike="noStrike" baseline="0" dirty="0" smtClean="0"/>
                        <a:t>M1 	</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Compare and contrast the impact of different types of threat to different organisation types </a:t>
                      </a:r>
                      <a:endParaRPr lang="en-GB" sz="1100" b="0" i="0" u="none" strike="noStrike" baseline="0" dirty="0" smtClean="0">
                        <a:solidFill>
                          <a:srgbClr val="000000"/>
                        </a:solidFill>
                        <a:latin typeface="+mn-lt"/>
                      </a:endParaRPr>
                    </a:p>
                  </a:txBody>
                  <a:tcPr/>
                </a:tc>
                <a:tc>
                  <a:txBody>
                    <a:bodyPr/>
                    <a:lstStyle/>
                    <a:p>
                      <a:endParaRPr lang="en-GB" sz="1100" b="0" i="0" u="none" strike="noStrike" baseline="0" dirty="0" smtClean="0">
                        <a:solidFill>
                          <a:srgbClr val="000000"/>
                        </a:solidFill>
                        <a:latin typeface="+mn-lt"/>
                      </a:endParaRPr>
                    </a:p>
                  </a:txBody>
                  <a:tcPr/>
                </a:tc>
                <a:tc>
                  <a:txBody>
                    <a:bodyPr/>
                    <a:lstStyle/>
                    <a:p>
                      <a:endParaRPr lang="en-GB" sz="1100" b="0" i="0" u="none" strike="noStrike" baseline="0" dirty="0" smtClean="0">
                        <a:solidFill>
                          <a:srgbClr val="000000"/>
                        </a:solidFill>
                        <a:latin typeface="+mn-lt"/>
                      </a:endParaRPr>
                    </a:p>
                  </a:txBody>
                  <a:tcPr/>
                </a:tc>
              </a:tr>
              <a:tr h="748883">
                <a:tc rowSpan="3">
                  <a:txBody>
                    <a:bodyPr/>
                    <a:lstStyle/>
                    <a:p>
                      <a:r>
                        <a:rPr lang="en-GB" sz="1100" dirty="0" smtClean="0"/>
                        <a:t>2</a:t>
                      </a:r>
                      <a:endParaRPr lang="en-GB" sz="1100" dirty="0">
                        <a:latin typeface="+mn-lt"/>
                      </a:endParaRPr>
                    </a:p>
                  </a:txBody>
                  <a:tcPr>
                    <a:solidFill>
                      <a:srgbClr val="FFC000"/>
                    </a:solidFill>
                  </a:tcPr>
                </a:tc>
                <a:tc rowSpan="3">
                  <a:txBody>
                    <a:bodyPr/>
                    <a:lstStyle/>
                    <a:p>
                      <a:r>
                        <a:rPr kumimoji="0" lang="en-GB" sz="1100" u="none" strike="noStrike" kern="1200" baseline="0" dirty="0" smtClean="0"/>
                        <a:t>Know how organisations can keep systems and data secure </a:t>
                      </a:r>
                      <a:endParaRPr lang="en-GB" sz="1100" b="0" i="0" u="none" strike="noStrike" baseline="0" dirty="0" smtClean="0">
                        <a:solidFill>
                          <a:srgbClr val="000000"/>
                        </a:solidFill>
                        <a:latin typeface="+mn-lt"/>
                      </a:endParaRPr>
                    </a:p>
                  </a:txBody>
                  <a:tcPr>
                    <a:solidFill>
                      <a:srgbClr val="FFC000"/>
                    </a:solidFill>
                  </a:tcPr>
                </a:tc>
                <a:tc rowSpan="2">
                  <a:txBody>
                    <a:bodyPr/>
                    <a:lstStyle/>
                    <a:p>
                      <a:r>
                        <a:rPr lang="en-GB" sz="1100" u="none" strike="noStrike" baseline="0" dirty="0" smtClean="0"/>
                        <a:t>P2 	</a:t>
                      </a:r>
                      <a:endParaRPr lang="en-GB" sz="1100" b="0" i="0" u="none" strike="noStrike" baseline="0" dirty="0" smtClean="0">
                        <a:solidFill>
                          <a:srgbClr val="000000"/>
                        </a:solidFill>
                        <a:latin typeface="+mn-lt"/>
                      </a:endParaRPr>
                    </a:p>
                  </a:txBody>
                  <a:tcPr>
                    <a:solidFill>
                      <a:srgbClr val="FFC000"/>
                    </a:solidFill>
                  </a:tcPr>
                </a:tc>
                <a:tc>
                  <a:txBody>
                    <a:bodyPr/>
                    <a:lstStyle/>
                    <a:p>
                      <a:r>
                        <a:rPr kumimoji="0" lang="en-GB" sz="1100" u="none" strike="noStrike" kern="1200" baseline="0" dirty="0" smtClean="0"/>
                        <a:t>Describe how physical security measures can aid in keeping systems secure </a:t>
                      </a:r>
                      <a:endParaRPr lang="en-GB" sz="1100" b="0" i="0" u="none" strike="noStrike" baseline="0" dirty="0" smtClean="0">
                        <a:solidFill>
                          <a:srgbClr val="000000"/>
                        </a:solidFill>
                        <a:latin typeface="+mn-lt"/>
                      </a:endParaRPr>
                    </a:p>
                  </a:txBody>
                  <a:tcPr>
                    <a:solidFill>
                      <a:srgbClr val="FFC000"/>
                    </a:solidFill>
                  </a:tcPr>
                </a:tc>
                <a:tc>
                  <a:txBody>
                    <a:bodyPr/>
                    <a:lstStyle/>
                    <a:p>
                      <a:pPr algn="l"/>
                      <a:r>
                        <a:rPr lang="en-GB" sz="1100" u="none" strike="noStrike" baseline="0" dirty="0" smtClean="0"/>
                        <a:t>M2</a:t>
                      </a:r>
                      <a:endParaRPr lang="en-GB" sz="1100" b="0" i="0" u="none" strike="noStrike" baseline="0" dirty="0" smtClean="0">
                        <a:solidFill>
                          <a:srgbClr val="000000"/>
                        </a:solidFill>
                        <a:latin typeface="+mn-lt"/>
                      </a:endParaRPr>
                    </a:p>
                  </a:txBody>
                  <a:tcPr>
                    <a:solidFill>
                      <a:srgbClr val="FFC000"/>
                    </a:solidFill>
                  </a:tcPr>
                </a:tc>
                <a:tc>
                  <a:txBody>
                    <a:bodyPr/>
                    <a:lstStyle/>
                    <a:p>
                      <a:r>
                        <a:rPr kumimoji="0" lang="en-GB" sz="1100" u="none" strike="noStrike" kern="1200" baseline="0" dirty="0" smtClean="0"/>
                        <a:t>Discuss the effectiveness of physical security measures used in an identified organisation </a:t>
                      </a:r>
                      <a:endParaRPr lang="en-GB" sz="1100" b="0" i="0" u="none" strike="noStrike" baseline="0" dirty="0" smtClean="0">
                        <a:solidFill>
                          <a:srgbClr val="000000"/>
                        </a:solidFill>
                        <a:latin typeface="+mn-lt"/>
                      </a:endParaRPr>
                    </a:p>
                  </a:txBody>
                  <a:tcPr>
                    <a:solidFill>
                      <a:srgbClr val="FFC000"/>
                    </a:solidFill>
                  </a:tcPr>
                </a:tc>
                <a:tc rowSpan="3">
                  <a:txBody>
                    <a:bodyPr/>
                    <a:lstStyle/>
                    <a:p>
                      <a:pPr algn="l"/>
                      <a:endParaRPr lang="en-GB" sz="1100" b="0" i="0" u="none" strike="noStrike" baseline="0" dirty="0" smtClean="0">
                        <a:solidFill>
                          <a:srgbClr val="000000"/>
                        </a:solidFill>
                        <a:latin typeface="+mn-lt"/>
                      </a:endParaRPr>
                    </a:p>
                  </a:txBody>
                  <a:tcPr>
                    <a:solidFill>
                      <a:srgbClr val="FFC000"/>
                    </a:solidFill>
                  </a:tcPr>
                </a:tc>
                <a:tc rowSpan="3">
                  <a:txBody>
                    <a:bodyPr/>
                    <a:lstStyle/>
                    <a:p>
                      <a:pPr algn="l"/>
                      <a:endParaRPr lang="en-GB" sz="1100" b="0" i="0" u="none" strike="noStrike" baseline="0" dirty="0" smtClean="0">
                        <a:solidFill>
                          <a:srgbClr val="000000"/>
                        </a:solidFill>
                        <a:latin typeface="+mn-lt"/>
                      </a:endParaRPr>
                    </a:p>
                  </a:txBody>
                  <a:tcPr>
                    <a:solidFill>
                      <a:srgbClr val="FFC000"/>
                    </a:solidFill>
                  </a:tcPr>
                </a:tc>
              </a:tr>
              <a:tr h="0">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r>
                        <a:rPr kumimoji="0" lang="en-GB" sz="1100" u="none" strike="noStrike" kern="1200" baseline="0" dirty="0" smtClean="0"/>
                        <a:t>Describe how software and network security can keep systems and data secure </a:t>
                      </a:r>
                      <a:endParaRPr lang="en-GB" sz="1100" b="0" i="0" u="none" strike="noStrike" baseline="0" dirty="0" smtClean="0">
                        <a:solidFill>
                          <a:srgbClr val="000000"/>
                        </a:solidFill>
                        <a:latin typeface="+mn-lt"/>
                      </a:endParaRPr>
                    </a:p>
                  </a:txBody>
                  <a:tcPr>
                    <a:solidFill>
                      <a:srgbClr val="FFC000"/>
                    </a:solidFill>
                  </a:tcPr>
                </a:tc>
                <a:tc rowSpan="2">
                  <a:txBody>
                    <a:bodyPr/>
                    <a:lstStyle/>
                    <a:p>
                      <a:pPr algn="l"/>
                      <a:r>
                        <a:rPr lang="en-GB" sz="1100" u="none" strike="noStrike" baseline="0" dirty="0" smtClean="0"/>
                        <a:t>M3</a:t>
                      </a:r>
                      <a:endParaRPr lang="en-GB" sz="1100" b="0" i="0" u="none" strike="noStrike" baseline="0" dirty="0" smtClean="0">
                        <a:solidFill>
                          <a:srgbClr val="000000"/>
                        </a:solidFill>
                        <a:latin typeface="+mn-lt"/>
                      </a:endParaRPr>
                    </a:p>
                  </a:txBody>
                  <a:tcPr>
                    <a:solidFill>
                      <a:srgbClr val="FFC000"/>
                    </a:solidFill>
                  </a:tcPr>
                </a:tc>
                <a:tc rowSpan="2">
                  <a:txBody>
                    <a:bodyPr/>
                    <a:lstStyle/>
                    <a:p>
                      <a:r>
                        <a:rPr kumimoji="0" lang="en-GB" sz="1100" u="none" strike="noStrike" kern="1200" baseline="0" dirty="0" smtClean="0"/>
                        <a:t>Discuss the effectiveness of software security measures used in an identified organisation </a:t>
                      </a:r>
                      <a:endParaRPr lang="en-GB" sz="1100" b="0" i="0" u="none" strike="noStrike" baseline="0" dirty="0" smtClean="0">
                        <a:solidFill>
                          <a:srgbClr val="000000"/>
                        </a:solidFill>
                        <a:latin typeface="+mn-lt"/>
                      </a:endParaRPr>
                    </a:p>
                  </a:txBody>
                  <a:tcPr>
                    <a:solidFill>
                      <a:srgbClr val="FFC000"/>
                    </a:solidFill>
                  </a:tcPr>
                </a:tc>
                <a:tc vMerge="1">
                  <a:txBody>
                    <a:bodyPr/>
                    <a:lstStyle/>
                    <a:p>
                      <a:endParaRPr lang="en-GB"/>
                    </a:p>
                  </a:txBody>
                  <a:tcPr/>
                </a:tc>
                <a:tc vMerge="1">
                  <a:txBody>
                    <a:bodyPr/>
                    <a:lstStyle/>
                    <a:p>
                      <a:endParaRPr lang="en-GB"/>
                    </a:p>
                  </a:txBody>
                  <a:tcPr/>
                </a:tc>
              </a:tr>
              <a:tr h="678987">
                <a:tc vMerge="1">
                  <a:txBody>
                    <a:bodyPr/>
                    <a:lstStyle/>
                    <a:p>
                      <a:endParaRPr lang="en-GB"/>
                    </a:p>
                  </a:txBody>
                  <a:tcPr/>
                </a:tc>
                <a:tc vMerge="1">
                  <a:txBody>
                    <a:bodyPr/>
                    <a:lstStyle/>
                    <a:p>
                      <a:endParaRPr lang="en-GB"/>
                    </a:p>
                  </a:txBody>
                  <a:tcPr/>
                </a:tc>
                <a:tc>
                  <a:txBody>
                    <a:bodyPr/>
                    <a:lstStyle/>
                    <a:p>
                      <a:r>
                        <a:rPr lang="en-GB" sz="1100" u="none" strike="noStrike" baseline="0" dirty="0" smtClean="0"/>
                        <a:t>P3</a:t>
                      </a:r>
                      <a:endParaRPr lang="en-GB" sz="1100" b="0" i="0" u="none" strike="noStrike" baseline="0" dirty="0" smtClean="0">
                        <a:solidFill>
                          <a:srgbClr val="000000"/>
                        </a:solidFill>
                        <a:latin typeface="+mn-lt"/>
                      </a:endParaRPr>
                    </a:p>
                  </a:txBody>
                  <a:tcPr>
                    <a:solidFill>
                      <a:srgbClr val="FFC000"/>
                    </a:solidFill>
                  </a:tcPr>
                </a:tc>
                <a:tc vMerge="1">
                  <a:txBody>
                    <a:bodyPr/>
                    <a:lstStyle/>
                    <a:p>
                      <a:endParaRPr lang="en-GB"/>
                    </a:p>
                  </a:txBody>
                  <a:tcPr/>
                </a:tc>
                <a:tc vMerge="1">
                  <a:txBody>
                    <a:bodyPr/>
                    <a:lstStyle/>
                    <a:p>
                      <a:pPr algn="l"/>
                      <a:endParaRPr lang="en-GB" sz="14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913638">
                <a:tc rowSpan="5">
                  <a:txBody>
                    <a:bodyPr/>
                    <a:lstStyle/>
                    <a:p>
                      <a:r>
                        <a:rPr lang="en-GB" sz="1100" dirty="0" smtClean="0"/>
                        <a:t>3</a:t>
                      </a:r>
                      <a:endParaRPr lang="en-GB" sz="1100" dirty="0">
                        <a:latin typeface="+mn-lt"/>
                      </a:endParaRPr>
                    </a:p>
                  </a:txBody>
                  <a:tcPr/>
                </a:tc>
                <a:tc rowSpan="5">
                  <a:txBody>
                    <a:bodyPr/>
                    <a:lstStyle/>
                    <a:p>
                      <a:r>
                        <a:rPr kumimoji="0" lang="en-GB" sz="1100" u="none" strike="noStrike" kern="1200" baseline="0" dirty="0" smtClean="0"/>
                        <a:t>Understand the organisational issues affecting the security of IT systems </a:t>
                      </a:r>
                      <a:endParaRPr lang="en-GB" sz="1100" b="0" i="0" u="none" strike="noStrike" baseline="0" dirty="0" smtClean="0">
                        <a:solidFill>
                          <a:srgbClr val="000000"/>
                        </a:solidFill>
                        <a:latin typeface="+mn-lt"/>
                      </a:endParaRPr>
                    </a:p>
                  </a:txBody>
                  <a:tcPr/>
                </a:tc>
                <a:tc>
                  <a:txBody>
                    <a:bodyPr/>
                    <a:lstStyle/>
                    <a:p>
                      <a:pPr algn="l"/>
                      <a:r>
                        <a:rPr lang="en-GB" sz="1100" u="none" strike="noStrike" baseline="0" dirty="0" smtClean="0"/>
                        <a:t>P4</a:t>
                      </a:r>
                      <a:endParaRPr lang="en-GB" sz="1100" b="0" i="0" u="none" strike="noStrike" baseline="0" dirty="0" smtClean="0">
                        <a:solidFill>
                          <a:srgbClr val="000000"/>
                        </a:solidFill>
                        <a:latin typeface="+mn-lt"/>
                      </a:endParaRPr>
                    </a:p>
                  </a:txBody>
                  <a:tcPr/>
                </a:tc>
                <a:tc>
                  <a:txBody>
                    <a:bodyPr/>
                    <a:lstStyle/>
                    <a:p>
                      <a:r>
                        <a:rPr kumimoji="0" lang="en-GB" sz="1100" u="none" strike="noStrike" kern="1200" baseline="0" dirty="0" smtClean="0"/>
                        <a:t>Explain the policies and guidelines for managing organisational IT security issues </a:t>
                      </a:r>
                      <a:endParaRPr lang="en-GB" sz="1100" b="0" i="0" u="none" strike="noStrike" baseline="0" dirty="0" smtClean="0">
                        <a:solidFill>
                          <a:srgbClr val="000000"/>
                        </a:solidFill>
                        <a:latin typeface="+mn-lt"/>
                      </a:endParaRPr>
                    </a:p>
                  </a:txBody>
                  <a:tcPr/>
                </a:tc>
                <a:tc rowSpan="5">
                  <a:txBody>
                    <a:bodyPr/>
                    <a:lstStyle/>
                    <a:p>
                      <a:pPr algn="l"/>
                      <a:endParaRPr lang="en-GB" sz="1100" b="0" i="0" u="none" strike="noStrike" baseline="0" dirty="0" smtClean="0">
                        <a:solidFill>
                          <a:srgbClr val="000000"/>
                        </a:solidFill>
                        <a:latin typeface="+mn-lt"/>
                      </a:endParaRPr>
                    </a:p>
                  </a:txBody>
                  <a:tcPr/>
                </a:tc>
                <a:tc rowSpan="5">
                  <a:txBody>
                    <a:bodyPr/>
                    <a:lstStyle/>
                    <a:p>
                      <a:pPr algn="l"/>
                      <a:endParaRPr lang="en-GB" sz="1100" b="0" i="0" u="none" strike="noStrike" baseline="0" dirty="0" smtClean="0">
                        <a:solidFill>
                          <a:srgbClr val="000000"/>
                        </a:solidFill>
                        <a:latin typeface="+mn-lt"/>
                      </a:endParaRPr>
                    </a:p>
                  </a:txBody>
                  <a:tcPr/>
                </a:tc>
                <a:tc rowSpan="2">
                  <a:txBody>
                    <a:bodyPr/>
                    <a:lstStyle/>
                    <a:p>
                      <a:pPr algn="l"/>
                      <a:r>
                        <a:rPr lang="en-GB" sz="1100" u="none" strike="noStrike" baseline="0" dirty="0" smtClean="0"/>
                        <a:t>D1</a:t>
                      </a:r>
                      <a:endParaRPr lang="en-GB" sz="1100" b="0" i="0" u="none" strike="noStrike" baseline="0" dirty="0" smtClean="0">
                        <a:solidFill>
                          <a:srgbClr val="000000"/>
                        </a:solidFill>
                        <a:latin typeface="+mn-lt"/>
                      </a:endParaRPr>
                    </a:p>
                  </a:txBody>
                  <a:tcPr/>
                </a:tc>
                <a:tc rowSpan="2">
                  <a:txBody>
                    <a:bodyPr/>
                    <a:lstStyle/>
                    <a:p>
                      <a:r>
                        <a:rPr kumimoji="0" lang="en-GB" sz="1100" u="none" strike="noStrike" kern="1200" baseline="0" dirty="0" smtClean="0"/>
                        <a:t>Recommend modifications to policies and guidelines for managing organisational IT security issues </a:t>
                      </a:r>
                      <a:endParaRPr lang="en-GB" sz="1100" b="0" i="0" u="none" strike="noStrike" baseline="0" dirty="0" smtClean="0">
                        <a:solidFill>
                          <a:srgbClr val="000000"/>
                        </a:solidFill>
                        <a:latin typeface="+mn-lt"/>
                      </a:endParaRPr>
                    </a:p>
                  </a:txBody>
                  <a:tcPr/>
                </a:tc>
              </a:tr>
              <a:tr h="329509">
                <a:tc vMerge="1">
                  <a:txBody>
                    <a:bodyPr/>
                    <a:lstStyle/>
                    <a:p>
                      <a:endParaRPr lang="en-GB"/>
                    </a:p>
                  </a:txBody>
                  <a:tcPr/>
                </a:tc>
                <a:tc vMerge="1">
                  <a:txBody>
                    <a:bodyPr/>
                    <a:lstStyle/>
                    <a:p>
                      <a:endParaRPr lang="en-GB"/>
                    </a:p>
                  </a:txBody>
                  <a:tcPr/>
                </a:tc>
                <a:tc rowSpan="2">
                  <a:txBody>
                    <a:bodyPr/>
                    <a:lstStyle/>
                    <a:p>
                      <a:pPr algn="l"/>
                      <a:r>
                        <a:rPr lang="en-GB" sz="1100" u="none" strike="noStrike" baseline="0" dirty="0" smtClean="0"/>
                        <a:t>P5</a:t>
                      </a:r>
                      <a:endParaRPr lang="en-GB" sz="1100" b="0" i="0" u="none" strike="noStrike" baseline="0" dirty="0" smtClean="0">
                        <a:solidFill>
                          <a:srgbClr val="000000"/>
                        </a:solidFill>
                        <a:latin typeface="+mn-lt"/>
                      </a:endParaRPr>
                    </a:p>
                  </a:txBody>
                  <a:tcPr/>
                </a:tc>
                <a:tc rowSpan="2">
                  <a:txBody>
                    <a:bodyPr/>
                    <a:lstStyle/>
                    <a:p>
                      <a:r>
                        <a:rPr kumimoji="0" lang="en-GB" sz="1100" u="none" strike="noStrike" kern="1200" baseline="0" dirty="0" smtClean="0"/>
                        <a:t>Explain how employment contracts can affect security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5669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l"/>
                      <a:r>
                        <a:rPr lang="en-GB" sz="1100" u="none" strike="noStrike" baseline="0" dirty="0" smtClean="0"/>
                        <a:t>D2</a:t>
                      </a:r>
                      <a:endParaRPr lang="en-GB" sz="1100" b="0" i="0" u="none" strike="noStrike" baseline="0" dirty="0" smtClean="0">
                        <a:solidFill>
                          <a:srgbClr val="000000"/>
                        </a:solidFill>
                        <a:latin typeface="+mn-lt"/>
                      </a:endParaRPr>
                    </a:p>
                  </a:txBody>
                  <a:tcPr/>
                </a:tc>
                <a:tc rowSpan="2">
                  <a:txBody>
                    <a:bodyPr/>
                    <a:lstStyle/>
                    <a:p>
                      <a:r>
                        <a:rPr kumimoji="0" lang="en-GB" sz="1100" u="none" strike="noStrike" kern="1200" baseline="0" dirty="0" smtClean="0"/>
                        <a:t>Review contracts of employment in an organisation and their impact on security </a:t>
                      </a:r>
                      <a:endParaRPr lang="en-GB" sz="1100" b="0" i="0" u="none" strike="noStrike" baseline="0" dirty="0" smtClean="0">
                        <a:solidFill>
                          <a:srgbClr val="000000"/>
                        </a:solidFill>
                        <a:latin typeface="+mn-lt"/>
                      </a:endParaRPr>
                    </a:p>
                  </a:txBody>
                  <a:tcPr/>
                </a:tc>
              </a:tr>
              <a:tr h="656947">
                <a:tc vMerge="1">
                  <a:txBody>
                    <a:bodyPr/>
                    <a:lstStyle/>
                    <a:p>
                      <a:endParaRPr lang="en-GB"/>
                    </a:p>
                  </a:txBody>
                  <a:tcPr/>
                </a:tc>
                <a:tc vMerge="1">
                  <a:txBody>
                    <a:bodyPr/>
                    <a:lstStyle/>
                    <a:p>
                      <a:endParaRPr lang="en-GB"/>
                    </a:p>
                  </a:txBody>
                  <a:tcPr/>
                </a:tc>
                <a:tc rowSpan="2">
                  <a:txBody>
                    <a:bodyPr/>
                    <a:lstStyle/>
                    <a:p>
                      <a:pPr algn="l"/>
                      <a:r>
                        <a:rPr lang="en-GB" sz="1100" u="none" strike="noStrike" baseline="0" dirty="0" smtClean="0"/>
                        <a:t>P6</a:t>
                      </a:r>
                      <a:endParaRPr lang="en-GB" sz="1100" b="0" i="0" u="none" strike="noStrike" baseline="0" dirty="0" smtClean="0">
                        <a:solidFill>
                          <a:srgbClr val="000000"/>
                        </a:solidFill>
                        <a:latin typeface="+mn-lt"/>
                      </a:endParaRPr>
                    </a:p>
                  </a:txBody>
                  <a:tcPr/>
                </a:tc>
                <a:tc rowSpan="2">
                  <a:txBody>
                    <a:bodyPr/>
                    <a:lstStyle/>
                    <a:p>
                      <a:r>
                        <a:rPr kumimoji="0" lang="en-GB" sz="1100" u="none" strike="noStrike" kern="1200" baseline="0" dirty="0" smtClean="0"/>
                        <a:t>Assess the laws related to security and privacy of data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9955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endParaRPr lang="en-GB" sz="1400" dirty="0"/>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Autofit/>
          </a:bodyPr>
          <a:lstStyle/>
          <a:p>
            <a:pPr marL="269875" indent="-255588"/>
            <a:r>
              <a:rPr lang="en-GB" sz="1600" b="1" dirty="0" smtClean="0"/>
              <a:t>P2 </a:t>
            </a:r>
            <a:r>
              <a:rPr lang="en-GB" sz="1600" b="1" dirty="0"/>
              <a:t>and P3</a:t>
            </a:r>
            <a:r>
              <a:rPr lang="en-GB" sz="1600" dirty="0"/>
              <a:t>: Learners should produce documentation for new colleagues describing the different types of physical security methods which are available to a selected organisation and the software and network security methods. This could be in the form of two leaflets or one larger report. The chosen format must not simply contain a set of bullet points but must include sufficient text so that a new starter would understand what the security measure is and when it is relevant. In order to achieve a pass the learner should discuss at least five different methods of protection against physical threats and five different methods of software and network security protection again technological data security threats. </a:t>
            </a:r>
          </a:p>
          <a:p>
            <a:pPr marL="269875" indent="-255588"/>
            <a:r>
              <a:rPr lang="en-GB" sz="1600" dirty="0"/>
              <a:t>For merit criteria </a:t>
            </a:r>
            <a:r>
              <a:rPr lang="en-GB" sz="1600" b="1" dirty="0"/>
              <a:t>M2 and M3</a:t>
            </a:r>
            <a:r>
              <a:rPr lang="en-GB" sz="1600" dirty="0"/>
              <a:t>, the learner should ensure that they clearly extend their leaflets or documentation to discuss the effectiveness of the methods. M2 refers to the physical security and M3 the technological. The learners must also include information on which of these methods are most relevant to their organisation and why they believe this to be the case. </a:t>
            </a:r>
          </a:p>
          <a:p>
            <a:pPr marL="269875" indent="-255588"/>
            <a:r>
              <a:rPr lang="en-GB" sz="1600" dirty="0"/>
              <a:t>In the case of learners who are on work placement, this assessment may use evidence from the development of new policies, procedures and guidelines carried out by the learner. A witness testimony should be sought from the manager to support the evidence produced by the learner, confirming that the work produced is that of the learner and that it meets the standards required for the organisation. This may require additional discussions or a brief report by the learner to ensure that they have completely met the assessment criteria. </a:t>
            </a:r>
            <a:endParaRPr lang="en-GB" sz="1600" dirty="0">
              <a:latin typeface="Calibri" pitchFamily="34" charset="0"/>
              <a:cs typeface="Calibri" pitchFamily="34" charset="0"/>
            </a:endParaRPr>
          </a:p>
        </p:txBody>
      </p:sp>
      <p:sp>
        <p:nvSpPr>
          <p:cNvPr id="3" name="Title 2"/>
          <p:cNvSpPr>
            <a:spLocks noGrp="1"/>
          </p:cNvSpPr>
          <p:nvPr>
            <p:ph type="title"/>
          </p:nvPr>
        </p:nvSpPr>
        <p:spPr>
          <a:xfrm>
            <a:off x="230832" y="116632"/>
            <a:ext cx="8733656" cy="720080"/>
          </a:xfrm>
        </p:spPr>
        <p:txBody>
          <a:bodyPr>
            <a:normAutofit/>
          </a:bodyPr>
          <a:lstStyle/>
          <a:p>
            <a:r>
              <a:rPr lang="en-GB" dirty="0"/>
              <a:t>Assessment Criterion </a:t>
            </a:r>
            <a:r>
              <a:rPr lang="en-GB" dirty="0" smtClean="0"/>
              <a:t>P1</a:t>
            </a:r>
            <a:r>
              <a:rPr lang="en-GB" dirty="0"/>
              <a:t> </a:t>
            </a:r>
            <a:r>
              <a:rPr lang="en-GB" dirty="0" smtClean="0"/>
              <a:t>and M1</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9875" indent="-255588"/>
            <a:r>
              <a:rPr lang="en-GB" sz="1800" dirty="0" smtClean="0"/>
              <a:t>This </a:t>
            </a:r>
            <a:r>
              <a:rPr lang="en-GB" sz="1800" dirty="0"/>
              <a:t>learning outcome is best taught holistically as this would be more appropriate to the sector and will encourage learners to widen their scope and considerations. </a:t>
            </a:r>
          </a:p>
          <a:p>
            <a:pPr marL="269875" indent="-255588"/>
            <a:r>
              <a:rPr lang="en-GB" sz="1800" dirty="0"/>
              <a:t>Learners should use what they have learned in Learning Outcome 1 to consider in more detail the options for protecting systems. An opportunity for group work arises here as the learners could be asked to find specific examples for a range of physical and software security which would help to protect the computer system from the various risks that they have already identified. </a:t>
            </a:r>
          </a:p>
          <a:p>
            <a:pPr marL="269875" indent="-255588"/>
            <a:r>
              <a:rPr lang="en-GB" sz="1800" dirty="0"/>
              <a:t>The learner should use their general findings and again apply them to an organisation with which they are familiar or have been given within a scenario by their tutor. The precise number of protection methods cannot be given as it will depend upon the precise nature of the organisation which has been identified but for supplied scenarios learners should be encouraged to consider a wide range and if they have chosen an organisation they have worked with and opportunities for implementing security measures is limited, they could identify what has been implemented already, potential improvements to it and the reasons for the implementation</a:t>
            </a:r>
            <a:r>
              <a:rPr lang="en-GB" sz="1800" dirty="0" smtClean="0"/>
              <a:t>.</a:t>
            </a:r>
          </a:p>
        </p:txBody>
      </p:sp>
      <p:sp>
        <p:nvSpPr>
          <p:cNvPr id="3" name="Title 2"/>
          <p:cNvSpPr>
            <a:spLocks noGrp="1"/>
          </p:cNvSpPr>
          <p:nvPr>
            <p:ph type="title"/>
          </p:nvPr>
        </p:nvSpPr>
        <p:spPr>
          <a:xfrm>
            <a:off x="251520" y="116632"/>
            <a:ext cx="8640960" cy="648072"/>
          </a:xfrm>
        </p:spPr>
        <p:txBody>
          <a:bodyPr>
            <a:noAutofit/>
          </a:bodyPr>
          <a:lstStyle/>
          <a:p>
            <a:r>
              <a:rPr lang="en-GB" sz="2000" dirty="0" smtClean="0"/>
              <a:t>LO2 - </a:t>
            </a:r>
            <a:r>
              <a:rPr lang="en-GB" sz="2000" b="0" dirty="0" smtClean="0"/>
              <a:t>Know </a:t>
            </a:r>
            <a:r>
              <a:rPr lang="en-GB" sz="2000" b="0" dirty="0"/>
              <a:t>how organisations can keep systems and data secure </a:t>
            </a:r>
            <a:endParaRPr lang="en-GB"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6700" indent="-266700"/>
            <a:r>
              <a:rPr lang="en-GB" sz="1700" dirty="0"/>
              <a:t>Even companies with the most modern network security standards can remain vulnerable to some physical -- and decidedly low-tech -- threats that networking professionals must consider when developing corporate security standards. </a:t>
            </a:r>
            <a:endParaRPr lang="en-GB" sz="1700" dirty="0" smtClean="0"/>
          </a:p>
          <a:p>
            <a:pPr marL="266700" indent="-266700"/>
            <a:r>
              <a:rPr lang="en-GB" sz="1700" dirty="0" smtClean="0"/>
              <a:t>There are many forms </a:t>
            </a:r>
            <a:r>
              <a:rPr lang="en-GB" sz="1700" b="1" dirty="0" smtClean="0"/>
              <a:t>of physical protection </a:t>
            </a:r>
            <a:r>
              <a:rPr lang="en-GB" sz="1700" dirty="0" smtClean="0"/>
              <a:t>companies take in order to protect their equipment, depending on the level of threat and the potential cost of damage. Think about the security you see in the room around you now, and measure this against a company like IBM. The risk of loss through hacking or virus is greater for IBM and less on the potential burglary, whereas a school is the other way around. </a:t>
            </a:r>
          </a:p>
          <a:p>
            <a:pPr marL="266700" indent="-266700"/>
            <a:r>
              <a:rPr lang="en-GB" sz="1700" dirty="0" smtClean="0"/>
              <a:t>The most common of these is locks </a:t>
            </a:r>
            <a:r>
              <a:rPr lang="en-GB" sz="1700" dirty="0"/>
              <a:t>(e.g. doors, computer screens, filing cabinets) </a:t>
            </a:r>
            <a:r>
              <a:rPr lang="en-GB" sz="1700" dirty="0" smtClean="0"/>
              <a:t>Deterrents are, they need to be forced. 50% of the job, if a burglar or thief finds the door locked, they will usually walk away. Doors can be alarmed, they take time to get through, they can be seen to be open, similarly for windows and </a:t>
            </a:r>
            <a:r>
              <a:rPr lang="en-GB" sz="1700" dirty="0"/>
              <a:t>filing </a:t>
            </a:r>
            <a:r>
              <a:rPr lang="en-GB" sz="1700" dirty="0" smtClean="0"/>
              <a:t>cabinets. </a:t>
            </a:r>
            <a:r>
              <a:rPr lang="en-GB" sz="1700" dirty="0"/>
              <a:t>This </a:t>
            </a:r>
            <a:r>
              <a:rPr lang="en-GB" sz="1700" dirty="0" smtClean="0"/>
              <a:t>deterrent will push burglars away. Click </a:t>
            </a:r>
            <a:r>
              <a:rPr lang="en-GB" sz="1700" dirty="0" smtClean="0">
                <a:hlinkClick r:id="rId2"/>
              </a:rPr>
              <a:t>here</a:t>
            </a:r>
            <a:r>
              <a:rPr lang="en-GB" sz="1700" dirty="0" smtClean="0"/>
              <a:t> for details. Similarly screens are enough to deter internal crimes, what a thief cannot see, they are unlikely to take, specifically opportunist thefts like handbags, wallets, phones and laptops.</a:t>
            </a:r>
          </a:p>
          <a:p>
            <a:pPr marL="0" indent="0">
              <a:buNone/>
            </a:pPr>
            <a:r>
              <a:rPr lang="en-GB" sz="1700" b="1" dirty="0" smtClean="0"/>
              <a:t>Task 1 – P2.1 – </a:t>
            </a:r>
            <a:r>
              <a:rPr lang="en-GB" sz="1700" dirty="0" smtClean="0"/>
              <a:t>Describe to a new member of staff within a report, identifying </a:t>
            </a:r>
            <a:r>
              <a:rPr lang="en-GB" sz="1700" dirty="0"/>
              <a:t>the Physical Benefits of </a:t>
            </a:r>
            <a:r>
              <a:rPr lang="en-GB" sz="1700" b="1" dirty="0"/>
              <a:t>room and office security </a:t>
            </a:r>
            <a:r>
              <a:rPr lang="en-GB" sz="1700" dirty="0"/>
              <a:t>to organisation’s resources and data.</a:t>
            </a:r>
          </a:p>
        </p:txBody>
      </p:sp>
      <p:sp>
        <p:nvSpPr>
          <p:cNvPr id="3" name="Title 2"/>
          <p:cNvSpPr>
            <a:spLocks noGrp="1"/>
          </p:cNvSpPr>
          <p:nvPr>
            <p:ph type="title"/>
          </p:nvPr>
        </p:nvSpPr>
        <p:spPr>
          <a:xfrm>
            <a:off x="251520" y="116632"/>
            <a:ext cx="8640960" cy="648072"/>
          </a:xfrm>
        </p:spPr>
        <p:txBody>
          <a:bodyPr>
            <a:noAutofit/>
          </a:bodyPr>
          <a:lstStyle/>
          <a:p>
            <a:r>
              <a:rPr lang="en-GB" sz="2800" dirty="0" smtClean="0"/>
              <a:t>P2.1 - Physical </a:t>
            </a:r>
            <a:r>
              <a:rPr lang="en-GB" sz="2800" dirty="0"/>
              <a:t>protection </a:t>
            </a:r>
            <a:r>
              <a:rPr lang="en-GB" sz="2800" dirty="0" smtClean="0"/>
              <a:t>– Internal Security</a:t>
            </a:r>
            <a:endParaRPr lang="en-GB" sz="2800" dirty="0"/>
          </a:p>
        </p:txBody>
      </p:sp>
    </p:spTree>
    <p:extLst>
      <p:ext uri="{BB962C8B-B14F-4D97-AF65-F5344CB8AC3E}">
        <p14:creationId xmlns:p14="http://schemas.microsoft.com/office/powerpoint/2010/main" val="3361016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800" b="1" dirty="0" smtClean="0"/>
              <a:t>Placing </a:t>
            </a:r>
            <a:r>
              <a:rPr lang="en-GB" sz="1800" b="1" dirty="0"/>
              <a:t>computers above known flood levels</a:t>
            </a:r>
            <a:r>
              <a:rPr lang="en-GB" sz="1800" dirty="0"/>
              <a:t> </a:t>
            </a:r>
            <a:r>
              <a:rPr lang="en-GB" sz="1800" dirty="0" smtClean="0"/>
              <a:t>would seem like an obvious security measure to take in the protection of hardware within a company, specifically in areas prone to flooding but measure this against the naivety of people when flooding happens. Click </a:t>
            </a:r>
            <a:r>
              <a:rPr lang="en-GB" sz="1800" dirty="0" smtClean="0">
                <a:hlinkClick r:id="rId2"/>
              </a:rPr>
              <a:t>here</a:t>
            </a:r>
            <a:r>
              <a:rPr lang="en-GB" sz="1800" dirty="0" smtClean="0"/>
              <a:t>. As soon as the recent floods happened, televisions, cookers, fridges, washing machines, people are surprised when the damage occurs. Looking at the school now, IT rooms are predominantly on the ground floor, even network rooms, the potential damage to the computer system when flooding happens is as much about data and electricity loss or surges as it is about repairable damage.</a:t>
            </a:r>
          </a:p>
          <a:p>
            <a:r>
              <a:rPr lang="en-GB" sz="1800" dirty="0" smtClean="0"/>
              <a:t>Similarly burglaries tend to be on the ground floor of building, thieves look in the windows and decide which rooms to burgle. It would seem obvious not to place important machinery on the ground floor but this is often weighed up against cost, access and efficiency. Placing hardware on a higher floor also means more doors to go through, more security, more chance of getting caught.</a:t>
            </a:r>
          </a:p>
          <a:p>
            <a:pPr marL="109728" indent="0">
              <a:buNone/>
            </a:pPr>
            <a:r>
              <a:rPr lang="en-GB" sz="1800" b="1" dirty="0"/>
              <a:t>Task </a:t>
            </a:r>
            <a:r>
              <a:rPr lang="en-GB" sz="1800" b="1" dirty="0" smtClean="0"/>
              <a:t>2 </a:t>
            </a:r>
            <a:r>
              <a:rPr lang="en-GB" sz="1800" b="1" dirty="0"/>
              <a:t>– </a:t>
            </a:r>
            <a:r>
              <a:rPr lang="en-GB" sz="1800" b="1" dirty="0" smtClean="0"/>
              <a:t>P2.2 </a:t>
            </a:r>
            <a:r>
              <a:rPr lang="en-GB" sz="1800" b="1" dirty="0"/>
              <a:t>– </a:t>
            </a:r>
            <a:r>
              <a:rPr lang="en-GB" sz="1800" dirty="0"/>
              <a:t>Describe to a new member of staff within a report, identifying the Physical Benefits of</a:t>
            </a:r>
            <a:r>
              <a:rPr lang="en-GB" sz="1800" b="1" dirty="0"/>
              <a:t> </a:t>
            </a:r>
            <a:r>
              <a:rPr lang="en-GB" sz="1800" b="1" dirty="0" smtClean="0"/>
              <a:t>placing hardware above flood levels</a:t>
            </a:r>
            <a:r>
              <a:rPr lang="en-GB" sz="1800" dirty="0" smtClean="0"/>
              <a:t> </a:t>
            </a:r>
            <a:r>
              <a:rPr lang="en-GB" sz="1800" dirty="0"/>
              <a:t>to organisation’s resources and data.</a:t>
            </a:r>
          </a:p>
          <a:p>
            <a:endParaRPr lang="en-GB" sz="1800" dirty="0"/>
          </a:p>
        </p:txBody>
      </p:sp>
      <p:sp>
        <p:nvSpPr>
          <p:cNvPr id="3" name="Title 2"/>
          <p:cNvSpPr>
            <a:spLocks noGrp="1"/>
          </p:cNvSpPr>
          <p:nvPr>
            <p:ph type="title"/>
          </p:nvPr>
        </p:nvSpPr>
        <p:spPr>
          <a:xfrm>
            <a:off x="251520" y="116632"/>
            <a:ext cx="8640960" cy="648072"/>
          </a:xfrm>
        </p:spPr>
        <p:txBody>
          <a:bodyPr>
            <a:noAutofit/>
          </a:bodyPr>
          <a:lstStyle/>
          <a:p>
            <a:r>
              <a:rPr lang="en-GB" sz="2800" dirty="0" smtClean="0"/>
              <a:t>P2.2 - Physical </a:t>
            </a:r>
            <a:r>
              <a:rPr lang="en-GB" sz="2800" dirty="0"/>
              <a:t>protection </a:t>
            </a:r>
            <a:r>
              <a:rPr lang="en-GB" sz="2800" dirty="0" smtClean="0"/>
              <a:t>– Hardware location</a:t>
            </a:r>
            <a:endParaRPr lang="en-GB" sz="2800" dirty="0"/>
          </a:p>
        </p:txBody>
      </p:sp>
    </p:spTree>
    <p:extLst>
      <p:ext uri="{BB962C8B-B14F-4D97-AF65-F5344CB8AC3E}">
        <p14:creationId xmlns:p14="http://schemas.microsoft.com/office/powerpoint/2010/main" val="792642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800" b="1" dirty="0" smtClean="0"/>
              <a:t>Back </a:t>
            </a:r>
            <a:r>
              <a:rPr lang="en-GB" sz="1800" b="1" dirty="0"/>
              <a:t>up systems in other </a:t>
            </a:r>
            <a:r>
              <a:rPr lang="en-GB" sz="1800" b="1" dirty="0" smtClean="0"/>
              <a:t>locations </a:t>
            </a:r>
            <a:r>
              <a:rPr lang="en-GB" sz="1800" dirty="0" smtClean="0"/>
              <a:t>– by law and by good practice schools backup all the files that get changed in a school day onto a tape drive after school closes. At the end of the week they back up the files onto a larger drive somewhere else so there is a safe copy. They also backup all the files a third time and take this backup off site. Usually this is stored in a fireproof safe somewhere remote. This might seem over the top but it costs less than £500 for the setup and £50 a month for the secure backups.</a:t>
            </a:r>
          </a:p>
          <a:p>
            <a:r>
              <a:rPr lang="en-GB" sz="1800" b="1" dirty="0" smtClean="0"/>
              <a:t>Why do this </a:t>
            </a:r>
            <a:r>
              <a:rPr lang="en-GB" sz="1800" dirty="0" smtClean="0"/>
              <a:t>– It is right, morally and legally. For other companies they will do something similar, depending on the nature and importance of the data. Banks keep their information in several locations, each them protected by degrees of encryption, biometric and software based. The obvious benefits of remote backups is easy to understand, these are old data but if a company goes down, burns, crashes, gets hit by an earthquake etc</a:t>
            </a:r>
            <a:r>
              <a:rPr lang="en-GB" sz="1800" dirty="0"/>
              <a:t>.</a:t>
            </a:r>
            <a:r>
              <a:rPr lang="en-GB" sz="1800" dirty="0" smtClean="0"/>
              <a:t> the downtime is massively reduced. New backup systems like Cloud are taking more precedence, after the Kyoto earthquake most com</a:t>
            </a:r>
            <a:r>
              <a:rPr lang="en-GB" sz="1800" dirty="0"/>
              <a:t>panies who stored their data in the city were back online in days.</a:t>
            </a:r>
          </a:p>
          <a:p>
            <a:pPr marL="0" indent="0">
              <a:buNone/>
            </a:pPr>
            <a:r>
              <a:rPr lang="en-GB" sz="1800" b="1" dirty="0" smtClean="0"/>
              <a:t>Task 3 </a:t>
            </a:r>
            <a:r>
              <a:rPr lang="en-GB" sz="1800" b="1" dirty="0"/>
              <a:t>– </a:t>
            </a:r>
            <a:r>
              <a:rPr lang="en-GB" sz="1800" b="1" dirty="0" smtClean="0"/>
              <a:t>P2.3 </a:t>
            </a:r>
            <a:r>
              <a:rPr lang="en-GB" sz="1800" b="1" dirty="0"/>
              <a:t>– </a:t>
            </a:r>
            <a:r>
              <a:rPr lang="en-GB" sz="1800" dirty="0"/>
              <a:t>Describe to a new member of staff within a report, identifying the Physical Benefits of</a:t>
            </a:r>
            <a:r>
              <a:rPr lang="en-GB" sz="1800" b="1" dirty="0"/>
              <a:t> </a:t>
            </a:r>
            <a:r>
              <a:rPr lang="en-GB" sz="1800" b="1" dirty="0" smtClean="0"/>
              <a:t>remote backup storage</a:t>
            </a:r>
            <a:r>
              <a:rPr lang="en-GB" sz="1800" dirty="0" smtClean="0"/>
              <a:t>  to </a:t>
            </a:r>
            <a:r>
              <a:rPr lang="en-GB" sz="1800" dirty="0"/>
              <a:t>organisation’s resources and data</a:t>
            </a:r>
            <a:r>
              <a:rPr lang="en-GB" sz="1800" dirty="0" smtClean="0"/>
              <a:t>.</a:t>
            </a:r>
            <a:endParaRPr lang="en-GB" sz="1800" dirty="0"/>
          </a:p>
        </p:txBody>
      </p:sp>
      <p:sp>
        <p:nvSpPr>
          <p:cNvPr id="3" name="Title 2"/>
          <p:cNvSpPr>
            <a:spLocks noGrp="1"/>
          </p:cNvSpPr>
          <p:nvPr>
            <p:ph type="title"/>
          </p:nvPr>
        </p:nvSpPr>
        <p:spPr>
          <a:xfrm>
            <a:off x="251520" y="116632"/>
            <a:ext cx="8640960" cy="648072"/>
          </a:xfrm>
        </p:spPr>
        <p:txBody>
          <a:bodyPr>
            <a:noAutofit/>
          </a:bodyPr>
          <a:lstStyle/>
          <a:p>
            <a:r>
              <a:rPr lang="en-GB" sz="2800" dirty="0" smtClean="0"/>
              <a:t>P2.3 - Physical protection – Location of backups </a:t>
            </a:r>
            <a:endParaRPr lang="en-GB" sz="2800" dirty="0"/>
          </a:p>
        </p:txBody>
      </p:sp>
    </p:spTree>
    <p:extLst>
      <p:ext uri="{BB962C8B-B14F-4D97-AF65-F5344CB8AC3E}">
        <p14:creationId xmlns:p14="http://schemas.microsoft.com/office/powerpoint/2010/main" val="1596779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700" b="1" dirty="0" smtClean="0"/>
              <a:t>Keypads </a:t>
            </a:r>
            <a:r>
              <a:rPr lang="en-GB" sz="1700" b="1" dirty="0"/>
              <a:t>and biometrics</a:t>
            </a:r>
            <a:r>
              <a:rPr lang="en-GB" sz="1700" dirty="0"/>
              <a:t> </a:t>
            </a:r>
            <a:r>
              <a:rPr lang="en-GB" sz="1700" dirty="0" smtClean="0"/>
              <a:t>– these are the highest levels of physical protection that a company can install ranging from the cheap, fingerprinting and keypads, to the expensive, biometrics, retina scanning, facial recognition and voice recognition.</a:t>
            </a:r>
          </a:p>
          <a:p>
            <a:r>
              <a:rPr lang="en-GB" sz="1700" dirty="0" smtClean="0"/>
              <a:t>We have all seen the films where they use an eye or a fingerprint to get past security, but these measures are not as they look, retina scanning only works with a living eye, the pupil dilates when scanned but does not when the muscle tissue is removed. Similarly with finger print recognition, all fingers are different and dead tissue breaks down the print recognition. But biometrics do work well in most cases.</a:t>
            </a:r>
          </a:p>
          <a:p>
            <a:r>
              <a:rPr lang="en-GB" sz="1700" dirty="0" smtClean="0"/>
              <a:t>Similarly keypads, they are designed to keep people out, they also track who went in, times entered, keeping a log of activity in some cases. Linking this to camera tracking can be the cure of most technical hacking internally. Similarly finger print logins on laptops or base machines will allow a user log to be generated of activity. All these measures are designed to be successful to a degree, each can be counter measured but the opportunist thief and hacker will always look elsewhere for the easier method is such security is installed.</a:t>
            </a:r>
          </a:p>
          <a:p>
            <a:pPr marL="109728" indent="0">
              <a:buNone/>
            </a:pPr>
            <a:r>
              <a:rPr lang="en-GB" sz="1700" b="1" dirty="0"/>
              <a:t>Task </a:t>
            </a:r>
            <a:r>
              <a:rPr lang="en-GB" sz="1700" b="1" dirty="0" smtClean="0"/>
              <a:t>4 </a:t>
            </a:r>
            <a:r>
              <a:rPr lang="en-GB" sz="1700" b="1" dirty="0"/>
              <a:t>– </a:t>
            </a:r>
            <a:r>
              <a:rPr lang="en-GB" sz="1700" b="1" dirty="0" smtClean="0"/>
              <a:t>P2.4 </a:t>
            </a:r>
            <a:r>
              <a:rPr lang="en-GB" sz="1700" b="1" dirty="0"/>
              <a:t>– </a:t>
            </a:r>
            <a:r>
              <a:rPr lang="en-GB" sz="1700" dirty="0"/>
              <a:t>Describe to a new member of staff within a report, identifying the Physical Benefits of</a:t>
            </a:r>
            <a:r>
              <a:rPr lang="en-GB" sz="1700" b="1" dirty="0"/>
              <a:t> </a:t>
            </a:r>
            <a:r>
              <a:rPr lang="en-GB" sz="1700" b="1" dirty="0" smtClean="0"/>
              <a:t>biometrics and </a:t>
            </a:r>
            <a:r>
              <a:rPr lang="en-GB" sz="1700" b="1" dirty="0"/>
              <a:t>K</a:t>
            </a:r>
            <a:r>
              <a:rPr lang="en-GB" sz="1700" b="1" dirty="0" smtClean="0"/>
              <a:t>eypads</a:t>
            </a:r>
            <a:r>
              <a:rPr lang="en-GB" sz="1700" dirty="0" smtClean="0"/>
              <a:t>  </a:t>
            </a:r>
            <a:r>
              <a:rPr lang="en-GB" sz="1700" dirty="0"/>
              <a:t>to organisation’s resources and data.</a:t>
            </a:r>
          </a:p>
          <a:p>
            <a:endParaRPr lang="en-GB" sz="1700" dirty="0"/>
          </a:p>
        </p:txBody>
      </p:sp>
      <p:sp>
        <p:nvSpPr>
          <p:cNvPr id="3" name="Title 2"/>
          <p:cNvSpPr>
            <a:spLocks noGrp="1"/>
          </p:cNvSpPr>
          <p:nvPr>
            <p:ph type="title"/>
          </p:nvPr>
        </p:nvSpPr>
        <p:spPr>
          <a:xfrm>
            <a:off x="251520" y="116632"/>
            <a:ext cx="8640960" cy="648072"/>
          </a:xfrm>
        </p:spPr>
        <p:txBody>
          <a:bodyPr>
            <a:noAutofit/>
          </a:bodyPr>
          <a:lstStyle/>
          <a:p>
            <a:r>
              <a:rPr lang="en-GB" sz="2400" dirty="0" smtClean="0"/>
              <a:t>P2.4 - Physical </a:t>
            </a:r>
            <a:r>
              <a:rPr lang="en-GB" sz="2400" dirty="0"/>
              <a:t>protection </a:t>
            </a:r>
            <a:r>
              <a:rPr lang="en-GB" sz="2400" dirty="0" smtClean="0"/>
              <a:t>– Biometrics and Keypads</a:t>
            </a:r>
            <a:endParaRPr lang="en-GB" sz="2400" dirty="0"/>
          </a:p>
        </p:txBody>
      </p:sp>
    </p:spTree>
    <p:extLst>
      <p:ext uri="{BB962C8B-B14F-4D97-AF65-F5344CB8AC3E}">
        <p14:creationId xmlns:p14="http://schemas.microsoft.com/office/powerpoint/2010/main" val="2921440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14136</TotalTime>
  <Words>5600</Words>
  <Application>Microsoft Office PowerPoint</Application>
  <PresentationFormat>On-screen Show (4:3)</PresentationFormat>
  <Paragraphs>192</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Unit 05</vt:lpstr>
      <vt:lpstr>AIM AND PURPOSE OF THE UNIT </vt:lpstr>
      <vt:lpstr>LO2 - Assessment Criteria</vt:lpstr>
      <vt:lpstr>Assessment Criterion P1 and M1</vt:lpstr>
      <vt:lpstr>LO2 - Know how organisations can keep systems and data secure </vt:lpstr>
      <vt:lpstr>P2.1 - Physical protection – Internal Security</vt:lpstr>
      <vt:lpstr>P2.2 - Physical protection – Hardware location</vt:lpstr>
      <vt:lpstr>P2.3 - Physical protection – Location of backups </vt:lpstr>
      <vt:lpstr>P2.4 - Physical protection – Biometrics and Keypads</vt:lpstr>
      <vt:lpstr>P2.5 - Physical protection – Security Staff</vt:lpstr>
      <vt:lpstr>P2.5 - Physical protection – Security Staff</vt:lpstr>
      <vt:lpstr>P3.1 - Network and software protection – Access levels </vt:lpstr>
      <vt:lpstr>P3.1 - Network and software protection – Access levels </vt:lpstr>
      <vt:lpstr>P3.2 - Network and software protection - Firewalls</vt:lpstr>
      <vt:lpstr>P3.2 - Network and software protection - SSL</vt:lpstr>
      <vt:lpstr>P3.2 - Network and software protection - SSL</vt:lpstr>
      <vt:lpstr>P3.2 - Network and software protection </vt:lpstr>
      <vt:lpstr>P3.2 - Network and software protection  - Digital Certificate</vt:lpstr>
      <vt:lpstr>P3.3 - Network and software protection – Backup and Encryption </vt:lpstr>
      <vt:lpstr>P3.3 - Network and software protection – Backup and Encryption </vt:lpstr>
      <vt:lpstr>P3.4 - Network and software protection - Passwords</vt:lpstr>
      <vt:lpstr>P3.4 - Network and software protection - Passwords</vt:lpstr>
      <vt:lpstr>P3.4 - Network and software protection - Passwords</vt:lpstr>
      <vt:lpstr>P3.5 - Network and software protection – Controls and Wireless Security</vt:lpstr>
      <vt:lpstr>P3.5 - Network and software protection – Controls and Wireless Security</vt:lpstr>
      <vt:lpstr>P2, P3, M2 and M3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389</cp:revision>
  <dcterms:created xsi:type="dcterms:W3CDTF">2010-12-28T13:51:34Z</dcterms:created>
  <dcterms:modified xsi:type="dcterms:W3CDTF">2014-01-16T20:45:44Z</dcterms:modified>
</cp:coreProperties>
</file>